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257" r:id="rId4"/>
    <p:sldId id="266" r:id="rId5"/>
    <p:sldId id="258" r:id="rId6"/>
    <p:sldId id="272" r:id="rId7"/>
    <p:sldId id="273" r:id="rId8"/>
    <p:sldId id="274" r:id="rId9"/>
    <p:sldId id="275" r:id="rId10"/>
    <p:sldId id="324" r:id="rId11"/>
    <p:sldId id="312" r:id="rId12"/>
    <p:sldId id="325" r:id="rId13"/>
    <p:sldId id="276" r:id="rId14"/>
    <p:sldId id="326" r:id="rId15"/>
    <p:sldId id="345" r:id="rId16"/>
    <p:sldId id="327" r:id="rId17"/>
    <p:sldId id="328" r:id="rId18"/>
    <p:sldId id="343" r:id="rId19"/>
    <p:sldId id="329" r:id="rId20"/>
    <p:sldId id="262" r:id="rId21"/>
    <p:sldId id="269" r:id="rId22"/>
    <p:sldId id="271" r:id="rId23"/>
    <p:sldId id="270" r:id="rId24"/>
    <p:sldId id="282" r:id="rId25"/>
    <p:sldId id="284" r:id="rId26"/>
    <p:sldId id="278" r:id="rId27"/>
    <p:sldId id="286" r:id="rId28"/>
    <p:sldId id="263" r:id="rId29"/>
    <p:sldId id="319" r:id="rId30"/>
    <p:sldId id="330" r:id="rId31"/>
    <p:sldId id="344" r:id="rId32"/>
    <p:sldId id="279" r:id="rId33"/>
    <p:sldId id="280" r:id="rId34"/>
    <p:sldId id="283" r:id="rId35"/>
    <p:sldId id="299" r:id="rId36"/>
    <p:sldId id="300" r:id="rId37"/>
    <p:sldId id="296" r:id="rId38"/>
    <p:sldId id="298" r:id="rId39"/>
    <p:sldId id="297" r:id="rId40"/>
    <p:sldId id="290" r:id="rId41"/>
    <p:sldId id="291" r:id="rId42"/>
    <p:sldId id="301" r:id="rId43"/>
    <p:sldId id="323" r:id="rId44"/>
    <p:sldId id="331" r:id="rId45"/>
    <p:sldId id="289" r:id="rId46"/>
    <p:sldId id="332" r:id="rId47"/>
    <p:sldId id="333" r:id="rId48"/>
    <p:sldId id="337" r:id="rId49"/>
    <p:sldId id="338" r:id="rId50"/>
    <p:sldId id="339" r:id="rId51"/>
    <p:sldId id="303" r:id="rId52"/>
    <p:sldId id="306" r:id="rId53"/>
    <p:sldId id="307" r:id="rId54"/>
    <p:sldId id="308" r:id="rId55"/>
    <p:sldId id="295" r:id="rId56"/>
    <p:sldId id="342" r:id="rId57"/>
    <p:sldId id="317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en" initials="R" lastIdx="1" clrIdx="0">
    <p:extLst>
      <p:ext uri="{19B8F6BF-5375-455C-9EA6-DF929625EA0E}">
        <p15:presenceInfo xmlns:p15="http://schemas.microsoft.com/office/powerpoint/2012/main" userId="Rub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6T06:21:24.913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5T04:10:43.1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34,'1'-1,"-1"0,1 0,-1-1,1 1,0 0,0 0,-1 0,1 0,0 0,0 0,0 0,0 0,0 0,0 1,1-1,-1 0,0 1,0-1,0 1,1-1,-1 1,0-1,1 1,-1 0,0 0,3 0,45-6,-43 5,570-5,-316 10,1152-4,-998 31,-18 0,273-34,279 5,-632 12,129 2,83-1,70 0,3613-16,-4185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5T04:10:43.1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34,'1'-1,"-1"0,1 0,-1-1,1 1,0 0,0 0,-1 0,1 0,0 0,0 0,0 0,0 0,0 0,0 1,1-1,-1 0,0 1,0-1,0 1,1-1,-1 1,0-1,1 1,-1 0,0 0,3 0,45-6,-43 5,570-5,-316 10,1152-4,-998 31,-18 0,273-34,279 5,-632 12,129 2,83-1,70 0,3613-16,-4185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823DC-8526-44BF-8BE9-34B9645C679E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4D0C9-4452-4D19-9921-9261DA39B4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8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anose="02020603050405020304" pitchFamily="18" charset="0"/>
            </a:endParaRPr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5EDED5-D87A-4855-967D-5FD4E2B11B22}" type="slidenum">
              <a:rPr lang="fr-FR" altLang="fr-FR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415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56F1A98-D003-0753-02E9-0260C8966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8AD9A8-CEB1-4A9F-B5FD-0D1A7CB62726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29D0EEC-2EFB-6C3B-70E1-09F461E0B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49ECF2A-AA6F-0C6E-C5DA-33F9634C3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>
            <a:extLst>
              <a:ext uri="{FF2B5EF4-FFF2-40B4-BE49-F238E27FC236}">
                <a16:creationId xmlns:a16="http://schemas.microsoft.com/office/drawing/2014/main" id="{CFB60225-E5EA-44D5-785F-A0A294C732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>
            <a:extLst>
              <a:ext uri="{FF2B5EF4-FFF2-40B4-BE49-F238E27FC236}">
                <a16:creationId xmlns:a16="http://schemas.microsoft.com/office/drawing/2014/main" id="{64ECEB48-69FE-0AA0-7EAB-CF71FD5DB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6388" name="Espace réservé du numéro de diapositive 3">
            <a:extLst>
              <a:ext uri="{FF2B5EF4-FFF2-40B4-BE49-F238E27FC236}">
                <a16:creationId xmlns:a16="http://schemas.microsoft.com/office/drawing/2014/main" id="{B682EEF7-06A7-B6BF-BD7C-466BD9C77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09A27C-C2A0-420D-BC63-FE379386313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>
            <a:extLst>
              <a:ext uri="{FF2B5EF4-FFF2-40B4-BE49-F238E27FC236}">
                <a16:creationId xmlns:a16="http://schemas.microsoft.com/office/drawing/2014/main" id="{87911E8D-66A9-0BC6-C0EE-57780BF341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commentaires 2">
            <a:extLst>
              <a:ext uri="{FF2B5EF4-FFF2-40B4-BE49-F238E27FC236}">
                <a16:creationId xmlns:a16="http://schemas.microsoft.com/office/drawing/2014/main" id="{2DE3A90E-AE04-0DD8-6578-2BD9F4E48F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9130C8DB-2C7A-0C96-01A8-F8311D3A7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A0075-AB05-499D-9596-71CAB5E79B6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>
            <a:extLst>
              <a:ext uri="{FF2B5EF4-FFF2-40B4-BE49-F238E27FC236}">
                <a16:creationId xmlns:a16="http://schemas.microsoft.com/office/drawing/2014/main" id="{25290CF8-9887-9506-A3A8-FD6D55912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>
            <a:extLst>
              <a:ext uri="{FF2B5EF4-FFF2-40B4-BE49-F238E27FC236}">
                <a16:creationId xmlns:a16="http://schemas.microsoft.com/office/drawing/2014/main" id="{1F14F115-77CD-3A9E-FCB1-36AD979943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3556" name="Espace réservé du numéro de diapositive 3">
            <a:extLst>
              <a:ext uri="{FF2B5EF4-FFF2-40B4-BE49-F238E27FC236}">
                <a16:creationId xmlns:a16="http://schemas.microsoft.com/office/drawing/2014/main" id="{1637B44B-7F4F-1E78-5FF2-DFED6E39A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5DB3FA-4F6F-46D1-96B5-1D01FAFB2954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>
            <a:extLst>
              <a:ext uri="{FF2B5EF4-FFF2-40B4-BE49-F238E27FC236}">
                <a16:creationId xmlns:a16="http://schemas.microsoft.com/office/drawing/2014/main" id="{C0F0159F-2078-1832-FDD6-42A1553362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>
            <a:extLst>
              <a:ext uri="{FF2B5EF4-FFF2-40B4-BE49-F238E27FC236}">
                <a16:creationId xmlns:a16="http://schemas.microsoft.com/office/drawing/2014/main" id="{79346C0D-48CF-594B-43EE-DE17F28A04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9940" name="Espace réservé du numéro de diapositive 3">
            <a:extLst>
              <a:ext uri="{FF2B5EF4-FFF2-40B4-BE49-F238E27FC236}">
                <a16:creationId xmlns:a16="http://schemas.microsoft.com/office/drawing/2014/main" id="{401EA0A9-AF26-3C62-A27B-F706440E8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F83552-D8B3-4500-B6BB-1FF29070D604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>
            <a:extLst>
              <a:ext uri="{FF2B5EF4-FFF2-40B4-BE49-F238E27FC236}">
                <a16:creationId xmlns:a16="http://schemas.microsoft.com/office/drawing/2014/main" id="{E78DA2E2-BCC8-DCC3-B747-E273E00356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ce réservé des commentaires 2">
            <a:extLst>
              <a:ext uri="{FF2B5EF4-FFF2-40B4-BE49-F238E27FC236}">
                <a16:creationId xmlns:a16="http://schemas.microsoft.com/office/drawing/2014/main" id="{4A99FFA6-CA92-5CC1-2C96-83E50CB436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L’intérêt de ce cas est de montrer comment recanaliser une arcade plantaire qui va permettre la cicatrisation et le sauvetage</a:t>
            </a:r>
          </a:p>
          <a:p>
            <a:pPr eaLnBrk="1" hangingPunct="1"/>
            <a:r>
              <a:rPr lang="fr-FR" altLang="fr-FR"/>
              <a:t>La péronière semble la bonne artère, malheureusement la distalité ne permet pas d’accéder à l’arcade</a:t>
            </a:r>
          </a:p>
        </p:txBody>
      </p:sp>
      <p:sp>
        <p:nvSpPr>
          <p:cNvPr id="76804" name="Espace réservé du numéro de diapositive 3">
            <a:extLst>
              <a:ext uri="{FF2B5EF4-FFF2-40B4-BE49-F238E27FC236}">
                <a16:creationId xmlns:a16="http://schemas.microsoft.com/office/drawing/2014/main" id="{EA9C2A21-C9BD-1CBB-5570-588CA696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BCCF0E-9F8E-4490-9FAC-41678D7FC38D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>
            <a:extLst>
              <a:ext uri="{FF2B5EF4-FFF2-40B4-BE49-F238E27FC236}">
                <a16:creationId xmlns:a16="http://schemas.microsoft.com/office/drawing/2014/main" id="{8DA2F8B0-2541-6B39-FBBC-58A18F370B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commentaires 2">
            <a:extLst>
              <a:ext uri="{FF2B5EF4-FFF2-40B4-BE49-F238E27FC236}">
                <a16:creationId xmlns:a16="http://schemas.microsoft.com/office/drawing/2014/main" id="{D046D1C5-CE91-3542-EAD5-B2F27821E0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L’enjeu sera de reperméabiliser la TA puis de dilater l’arcade plantaire </a:t>
            </a:r>
          </a:p>
        </p:txBody>
      </p:sp>
      <p:sp>
        <p:nvSpPr>
          <p:cNvPr id="79876" name="Espace réservé du numéro de diapositive 3">
            <a:extLst>
              <a:ext uri="{FF2B5EF4-FFF2-40B4-BE49-F238E27FC236}">
                <a16:creationId xmlns:a16="http://schemas.microsoft.com/office/drawing/2014/main" id="{D9C40E7D-0AFD-91BE-C048-62032053D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3D1EA4-2CF6-4D60-B6CE-6C9A8CD8E90F}" type="slidenum">
              <a:rPr lang="fr-FR" altLang="fr-FR" smtClean="0"/>
              <a:pPr>
                <a:spcBef>
                  <a:spcPct val="0"/>
                </a:spcBef>
              </a:pPr>
              <a:t>49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9CE454-79B2-8C2D-7908-449B8B7B5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563D76-62F9-D14D-B4CE-E670E2C26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AF4C07-8AB9-0B02-A229-9425C2DC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8CBE25-A7C2-E4B5-9B2C-6299839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30013-BCBA-51F6-1675-D0F077FE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40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F39D2-509B-B6BA-4EC2-91E5D1B3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578BB2-15C5-83DA-E287-89BBF2989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A495DA-C524-170D-95AC-0DAD3B57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A265F-0C3C-5647-4888-35D857BA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70156F-4FE4-FFCE-71EC-F6018367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5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BF4723-94C0-D1B6-C234-F02ECB7F2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967D84-E0C9-6209-5155-506EF0152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FC643E-B603-E088-D416-CC24C2F6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6B43A8-2459-2230-00C9-1BF42A95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72F1DC-F778-4A38-F4B5-3BCB7C8D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91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7EB0F54E-2E5C-65E5-84A7-111A1C86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743-EFF6-40F4-8883-28EABC720D0F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93CE24F1-E71A-A2C7-FCB3-C92D81DB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70FAB9A9-D833-C2F7-0F38-E0701CE4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0AC4-B77C-4994-B286-75507484C13A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79191957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58795D0A-8AD4-C507-1A91-DE317363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B25EF-AA57-4339-90E1-A25B6E664504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66C97E9C-7AEB-B7FC-FCC8-BE768F42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7787EC3B-FD66-1A20-A12F-F1A20795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121A-289D-4B45-B1A6-C96890C38152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7029912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BAD102-65AB-9668-B8D4-457E6505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F1149-48DB-4C29-8556-7B8703FC2CE8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6F383D-98E0-A50A-2B24-F644ED6E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885033-F739-06A0-C703-B6BCBD47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81DC2-9F61-48B7-843E-454042EC1DFE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25673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AEA1AD17-0890-339C-2296-781A25E8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DF95-FD8C-45CB-910D-8B9CFA2A7B79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DC1A700-5DDD-3A42-E4E6-CD7B1723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B163E87D-EEF7-031C-5CCF-35048659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D81F-7D1A-4FCD-93F6-14571FEE6C2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2357194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>
            <a:extLst>
              <a:ext uri="{FF2B5EF4-FFF2-40B4-BE49-F238E27FC236}">
                <a16:creationId xmlns:a16="http://schemas.microsoft.com/office/drawing/2014/main" id="{3933ED40-0D52-2FEE-3E0B-64220CFC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327A0-4D8B-4DE8-8850-F7BCD1BB07EF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81A498C0-3F09-2455-3001-A39CBC9A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2B98BDE3-7096-AE4A-FAC1-F62D13E8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EA6D0-2DE2-4EAE-BDAF-0164EF71CCD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5728069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>
            <a:extLst>
              <a:ext uri="{FF2B5EF4-FFF2-40B4-BE49-F238E27FC236}">
                <a16:creationId xmlns:a16="http://schemas.microsoft.com/office/drawing/2014/main" id="{C07E61EC-1DBB-2DB3-6656-C0B24776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B5094-11A4-4CF7-8B16-0D73E7687AFD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9411C2FA-E492-6B94-B734-ACF2CC43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22">
            <a:extLst>
              <a:ext uri="{FF2B5EF4-FFF2-40B4-BE49-F238E27FC236}">
                <a16:creationId xmlns:a16="http://schemas.microsoft.com/office/drawing/2014/main" id="{0A4E1168-DC9C-328C-1339-608B4B5B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84D7-B469-4474-8D99-4F22EAF42699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03F6B44E-92F5-4236-8BC5-75A0774A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9C772-671A-4F87-9DA1-E739BB93A545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E6E40F-584E-B03B-2735-FDA40D3F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3F355A48-4ADD-9BD6-1993-9765320A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93C2-685E-4C52-8D8E-31E6784C58CD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3139734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A611DAC7-D044-8604-7966-68CA8410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3846-1DF9-4DD6-8D85-B5D748061E14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67CC3A2F-913A-0BC9-1335-B0394692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A21FD04C-E56F-5727-9EEE-D161A727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FB76-99BB-4D51-B702-6CBB5E391457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6910838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A6574F-AF9D-EB05-204F-14860EAA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4DF21D-7E68-9528-2BC7-BACD6955F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09D8BA-1E52-9BDF-5868-6051CFD7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1C64CC-47C8-AC25-821C-3DA1885C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65C6DA-3337-6061-3BAB-3C3295E4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964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D94C9521-BDF2-C128-41E7-C0AD3E94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A63C-9A8E-4A75-BD67-D37848C9A41D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8383C59-D1C4-EF52-01ED-07266CE7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9E5AE3C7-B56A-C033-6521-18055EA4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CFA0-47F7-478A-ABED-C3102CC10968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51455470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0243E74E-4C98-97C0-199D-08314B1A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1F559-350E-490D-9E7D-F69456A6FC6A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B151FAA8-275F-69BA-7770-8D205111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ED26A979-04B4-768B-1715-CF1E69AE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870A-554C-437F-A7F3-EBC9F3D2BBB7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7973830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F3259A7D-30DB-B09C-B7C1-29F339AE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4EF-B0C9-467D-B1B5-9E590BB36E8E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632C84C9-EB0E-94E0-40FA-10D8696D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3684F489-A7F9-7D7C-B84C-C01E4664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13141-D981-4E25-BB7E-4D5BCEACE9B8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15201068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73739F-1808-E581-196D-8CF285BE8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4BD6A-2DEC-FF51-972B-C61ECADE3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8A761C-5BC0-E51E-C141-04D497FD9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2DA5F-E690-4103-A4BC-CC70FF64EC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680707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69DDDC-F5E0-5150-81F8-9953EB429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C868CE-58A9-FF60-88E8-83841D51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C3382B-3CCA-FA6F-EC4C-53E70EADC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61FD-37D8-4872-8F25-89E1B4EB62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29820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58137ED-A1F9-736E-B08B-8FE33A84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D04D790-1C26-6D2B-0690-FAA19610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79C209C-E5B7-66E3-13CB-6EB2C6A1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D2BF0-064F-4D24-B82D-8530D5162A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626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75EB2-9AC2-EFB8-F15D-981E12B2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AA4DC4-C0D5-2B75-EF6A-04A9B97C2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C7A3F-6B81-D60F-2382-8779103F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41837-83B8-1232-1A71-E47323ED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3E0C6D-AD0E-4C7F-C7F1-98DDBC40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4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61877-A093-4283-68DA-9C6656FF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F32AD-B2F2-3556-6015-57D12C582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10061F-553E-308D-7593-13CA905A2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27FDF6-1933-86C0-BA40-4066E0A0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B95B01-7133-1254-7D6C-1BFFCA73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E700C8-D15D-AB59-932E-51AEB50B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67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7FD6F-86B3-20F8-570B-94D7F4AF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DEEEE4-37A8-E5CA-CAB0-1F12670DD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B98F8A-999A-518D-0E64-D3BCF4A2A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FD014B-6432-C6A3-0719-4015D31DD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E025F7-AE92-5CC5-05FD-B17CE274B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73462C-C5A6-74EC-C9FF-02165CCF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600B72-55A4-7F39-7527-2A9AC250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F65771-6105-A283-CA60-0E4A51BF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02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591E6-51ED-81BB-701F-1A3265BB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4743BD-6088-B127-799C-2C9CE358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BF179E-2887-357E-A8D3-0EEF2B19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9C460D-5961-6D6B-AFA6-A3EF2245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92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0F9F3B-B2A3-18F8-BDFB-7F6DBF6E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DC93C3-26AF-C392-8359-18AB993C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B97053-87B7-55F3-EC3E-4E93D71D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05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0C80B-33ED-BDD5-273F-ACE2FBF4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00F57E-9882-B895-B1D1-CA2C7A1C4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3DD44D-8196-795E-3CCF-AD4BE463A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CF7F1A-A7B0-7966-C62F-5851A275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2E3F67-0554-B4E0-358F-9B6DEF7B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3F6AD3-08BD-64D3-7C68-3387CA38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69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88D86-FA13-0FC3-498E-A1647AB6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F0F23A-FF13-C3EB-D1FB-E25060890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A1437B-04CC-985B-15EC-7E69EC844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4145A-E8F4-5D18-B485-1E983DBA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59F76D-39CF-4D3D-A036-1CACB565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7F16BD-75C7-B42D-54FE-56EA921D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3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37A1AC-9A6E-9602-2EC2-58DAD686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CC5A4D-22D4-655E-5635-3CB45EC47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49FED-324F-8DD7-D4C7-39394210A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28A5D-1560-4DD8-8F54-8995AD195405}" type="datetimeFigureOut">
              <a:rPr lang="fr-FR" smtClean="0"/>
              <a:t>08/03/2023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462FC5-7064-48A8-E971-DF374A7CF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7B2A9-9DEB-F68F-1857-2D96DFB9F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4B34-56C9-422D-BA78-6C6A0AD32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57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>
            <a:extLst>
              <a:ext uri="{FF2B5EF4-FFF2-40B4-BE49-F238E27FC236}">
                <a16:creationId xmlns:a16="http://schemas.microsoft.com/office/drawing/2014/main" id="{B9D3BE78-9192-C404-6719-DC0E1987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7" name="Espace réservé du texte 12">
            <a:extLst>
              <a:ext uri="{FF2B5EF4-FFF2-40B4-BE49-F238E27FC236}">
                <a16:creationId xmlns:a16="http://schemas.microsoft.com/office/drawing/2014/main" id="{D4B0A1C1-A8BA-321C-A25F-211021990B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0A166620-D7C4-652E-F27B-2655D6423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0C9AEC-A6A1-4896-A0DD-06D1AD3FF320}" type="datetimeFigureOut">
              <a:rPr lang="fr-FR"/>
              <a:pPr>
                <a:defRPr/>
              </a:pPr>
              <a:t>08/03/2023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D14C91-1D21-8BFC-4889-E898F1022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DCA5B31B-27E7-EA73-FBA1-892209872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59F9D977-4550-4F0A-9964-D8ED6531C902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768590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video" Target="NANCY%20BRABOIS%20AOMI_(Monday-09-2008_18-24-13-76565).wmv" TargetMode="Externa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BBEBC-BB2E-1742-341C-B38995E8A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945" y="1223963"/>
            <a:ext cx="10594109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Atteintes vasculaires du patient DT2: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 Place de la chirurgie vasculaire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3DD4C9-019E-2CED-D085-E75480147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4598"/>
            <a:ext cx="9144000" cy="614855"/>
          </a:xfrm>
        </p:spPr>
        <p:txBody>
          <a:bodyPr/>
          <a:lstStyle/>
          <a:p>
            <a:r>
              <a:rPr lang="fr-FR" dirty="0"/>
              <a:t>Reuben Veerapen</a:t>
            </a:r>
          </a:p>
        </p:txBody>
      </p:sp>
    </p:spTree>
    <p:extLst>
      <p:ext uri="{BB962C8B-B14F-4D97-AF65-F5344CB8AC3E}">
        <p14:creationId xmlns:p14="http://schemas.microsoft.com/office/powerpoint/2010/main" val="987135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722902-850D-4341-9423-9BFE21D85BF7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115715" name="Titre 1"/>
          <p:cNvSpPr>
            <a:spLocks noGrp="1"/>
          </p:cNvSpPr>
          <p:nvPr>
            <p:ph type="title"/>
          </p:nvPr>
        </p:nvSpPr>
        <p:spPr>
          <a:xfrm>
            <a:off x="2001839" y="166336"/>
            <a:ext cx="8582025" cy="480131"/>
          </a:xfrm>
          <a:solidFill>
            <a:schemeClr val="bg1">
              <a:lumMod val="65000"/>
            </a:schemeClr>
          </a:solidFill>
          <a:ln w="25400"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b="1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6" charset="0"/>
                <a:ea typeface="Arial" pitchFamily="-106" charset="0"/>
                <a:cs typeface="Arial" pitchFamily="-106" charset="0"/>
              </a:rPr>
              <a:t>Outil Internet  www.heartscore.org</a:t>
            </a:r>
          </a:p>
        </p:txBody>
      </p:sp>
      <p:sp>
        <p:nvSpPr>
          <p:cNvPr id="37892" name="ZoneTexte 5"/>
          <p:cNvSpPr txBox="1">
            <a:spLocks noChangeArrowheads="1"/>
          </p:cNvSpPr>
          <p:nvPr/>
        </p:nvSpPr>
        <p:spPr bwMode="auto">
          <a:xfrm>
            <a:off x="1524001" y="6553201"/>
            <a:ext cx="9142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700">
                <a:latin typeface="Helvetica" panose="020B0604020202020204" pitchFamily="34" charset="0"/>
                <a:cs typeface="Helvetica" panose="020B0604020202020204" pitchFamily="34" charset="0"/>
              </a:rPr>
              <a:t>The fifth joint task force of the European Society of Cardiology and other societies on cardiovascular disease prevention in clinical practice. European guidelines on cardiovascular disease prevention in clinical practice </a:t>
            </a:r>
            <a:br>
              <a:rPr lang="fr-FR" altLang="fr-FR" sz="7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altLang="fr-FR" sz="700">
                <a:latin typeface="Helvetica" panose="020B0604020202020204" pitchFamily="34" charset="0"/>
                <a:cs typeface="Helvetica" panose="020B0604020202020204" pitchFamily="34" charset="0"/>
              </a:rPr>
              <a:t>(version 2012). </a:t>
            </a:r>
            <a:r>
              <a:rPr lang="en-US" altLang="fr-FR" sz="700">
                <a:latin typeface="Helvetica" panose="020B0604020202020204" pitchFamily="34" charset="0"/>
                <a:cs typeface="Helvetica" panose="020B0604020202020204" pitchFamily="34" charset="0"/>
              </a:rPr>
              <a:t>Eur Heart J 2012;33:635–1701.</a:t>
            </a:r>
            <a:endParaRPr lang="en-GB" altLang="fr-FR" sz="7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7893" name="Group 25"/>
          <p:cNvGrpSpPr>
            <a:grpSpLocks/>
          </p:cNvGrpSpPr>
          <p:nvPr/>
        </p:nvGrpSpPr>
        <p:grpSpPr bwMode="auto">
          <a:xfrm>
            <a:off x="2019301" y="2097088"/>
            <a:ext cx="8062913" cy="4305300"/>
            <a:chOff x="332" y="1054"/>
            <a:chExt cx="5352" cy="2862"/>
          </a:xfrm>
        </p:grpSpPr>
        <p:pic>
          <p:nvPicPr>
            <p:cNvPr id="37897" name="Picture 22" descr="Imag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41"/>
            <a:stretch>
              <a:fillRect/>
            </a:stretch>
          </p:blipFill>
          <p:spPr bwMode="auto">
            <a:xfrm>
              <a:off x="3807" y="2274"/>
              <a:ext cx="1809" cy="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17" descr="Imag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" y="1288"/>
              <a:ext cx="1576" cy="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8" descr="Imag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48"/>
            <a:stretch>
              <a:fillRect/>
            </a:stretch>
          </p:blipFill>
          <p:spPr bwMode="auto">
            <a:xfrm>
              <a:off x="1968" y="1054"/>
              <a:ext cx="3716" cy="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19" descr="Imag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776"/>
            <a:stretch>
              <a:fillRect/>
            </a:stretch>
          </p:blipFill>
          <p:spPr bwMode="auto">
            <a:xfrm>
              <a:off x="2016" y="2258"/>
              <a:ext cx="1801" cy="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20" descr="Imag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85" t="40799" r="1665" b="40797"/>
            <a:stretch>
              <a:fillRect/>
            </a:stretch>
          </p:blipFill>
          <p:spPr bwMode="auto">
            <a:xfrm>
              <a:off x="2561" y="2505"/>
              <a:ext cx="124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Picture 23" descr="Imag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1" t="43295" r="10580" b="43295"/>
            <a:stretch>
              <a:fillRect/>
            </a:stretch>
          </p:blipFill>
          <p:spPr bwMode="auto">
            <a:xfrm>
              <a:off x="4034" y="3322"/>
              <a:ext cx="126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4" name="Picture 24" descr="Imag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6032501"/>
            <a:ext cx="53451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Capture d’écran 2014-05-20 à 22.53.4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6001" y="1328738"/>
            <a:ext cx="6645275" cy="673100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9055100" y="6376988"/>
            <a:ext cx="1295400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3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92C34-3CDB-82A2-D132-D0710767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Patient diabétique à très haut risque cardio-vasculaire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CCBA20-8B4A-A37E-FEF5-517003EF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709" y="1455938"/>
            <a:ext cx="9185429" cy="5166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17500DCF-1584-DFD7-E9EC-8A06C75DAA1D}"/>
                  </a:ext>
                </a:extLst>
              </p14:cNvPr>
              <p14:cNvContentPartPr/>
              <p14:nvPr/>
            </p14:nvContentPartPr>
            <p14:xfrm>
              <a:off x="3799391" y="6070976"/>
              <a:ext cx="3918518" cy="45719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17500DCF-1584-DFD7-E9EC-8A06C75DAA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5392" y="5962121"/>
                <a:ext cx="4026156" cy="263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37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DBAD5-C27F-AD7B-3C72-98729A7E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Patient diabétique à très haut RCV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C7307-D598-3B12-692B-2BECE2CFC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859"/>
            <a:ext cx="10622872" cy="487701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Sans compter le risque chirurgical</a:t>
            </a:r>
          </a:p>
          <a:p>
            <a:r>
              <a:rPr lang="fr-FR" dirty="0"/>
              <a:t>Evaluation minutieuse pré-opératoire</a:t>
            </a:r>
          </a:p>
          <a:p>
            <a:r>
              <a:rPr lang="fr-FR" dirty="0"/>
              <a:t>ET dans la mesure du possible</a:t>
            </a:r>
          </a:p>
          <a:p>
            <a:pPr lvl="1"/>
            <a:r>
              <a:rPr lang="fr-FR" dirty="0"/>
              <a:t>Changement </a:t>
            </a:r>
            <a:r>
              <a:rPr lang="fr-FR" b="1" u="sng" dirty="0"/>
              <a:t>comportemental: arrêt tabac</a:t>
            </a:r>
          </a:p>
          <a:p>
            <a:pPr lvl="1"/>
            <a:r>
              <a:rPr lang="fr-FR" dirty="0"/>
              <a:t>Optimisation </a:t>
            </a:r>
            <a:r>
              <a:rPr lang="fr-FR" b="1" u="sng" dirty="0"/>
              <a:t>des paramètres cliniques </a:t>
            </a:r>
            <a:r>
              <a:rPr lang="fr-FR" dirty="0"/>
              <a:t>pré-op</a:t>
            </a:r>
          </a:p>
          <a:p>
            <a:pPr lvl="2"/>
            <a:r>
              <a:rPr lang="fr-FR" dirty="0"/>
              <a:t>TA</a:t>
            </a:r>
          </a:p>
          <a:p>
            <a:pPr lvl="1"/>
            <a:r>
              <a:rPr lang="fr-FR" dirty="0"/>
              <a:t>Optimisation </a:t>
            </a:r>
            <a:r>
              <a:rPr lang="fr-FR" b="1" u="sng" dirty="0"/>
              <a:t>des paramètres biologiques</a:t>
            </a:r>
          </a:p>
          <a:p>
            <a:pPr lvl="2"/>
            <a:r>
              <a:rPr lang="fr-FR" b="1" dirty="0"/>
              <a:t>Glycémie (différer si </a:t>
            </a:r>
            <a:r>
              <a:rPr lang="fr-FR" b="1" dirty="0" err="1"/>
              <a:t>gly</a:t>
            </a:r>
            <a:r>
              <a:rPr lang="fr-FR" b="1" dirty="0"/>
              <a:t> moyenne &gt;2,1g/l)</a:t>
            </a:r>
          </a:p>
          <a:p>
            <a:pPr lvl="2"/>
            <a:r>
              <a:rPr lang="fr-FR" b="1" dirty="0"/>
              <a:t>HBA1C (différer si HbA1c&gt;9% recos SFAR 2017)</a:t>
            </a:r>
          </a:p>
          <a:p>
            <a:pPr lvl="2"/>
            <a:r>
              <a:rPr lang="fr-FR" b="1" dirty="0"/>
              <a:t>CKD Epi</a:t>
            </a:r>
          </a:p>
          <a:p>
            <a:pPr lvl="2"/>
            <a:r>
              <a:rPr lang="fr-FR" b="1" dirty="0"/>
              <a:t>+/- anémie+</a:t>
            </a:r>
            <a:r>
              <a:rPr lang="fr-FR" dirty="0"/>
              <a:t>/- inflammation/infection</a:t>
            </a:r>
          </a:p>
          <a:p>
            <a:pPr lvl="1"/>
            <a:r>
              <a:rPr lang="fr-FR" dirty="0"/>
              <a:t>Optimisation </a:t>
            </a:r>
            <a:r>
              <a:rPr lang="fr-FR" b="1" u="sng" dirty="0"/>
              <a:t>du </a:t>
            </a:r>
            <a:r>
              <a:rPr lang="fr-FR" b="1" u="sng" dirty="0" err="1"/>
              <a:t>trt</a:t>
            </a:r>
            <a:r>
              <a:rPr lang="fr-FR" b="1" u="sng" dirty="0"/>
              <a:t> médical</a:t>
            </a:r>
          </a:p>
          <a:p>
            <a:pPr lvl="2"/>
            <a:r>
              <a:rPr lang="fr-FR" b="1" u="sng" dirty="0"/>
              <a:t>AAP (aspirine ou clopidogrel)</a:t>
            </a:r>
          </a:p>
          <a:p>
            <a:pPr lvl="2"/>
            <a:r>
              <a:rPr lang="fr-FR" b="1" u="sng" dirty="0"/>
              <a:t>Statines LDL cible &lt;0,55g/l</a:t>
            </a:r>
          </a:p>
          <a:p>
            <a:pPr lvl="2"/>
            <a:r>
              <a:rPr lang="fr-FR" b="1" u="sng" dirty="0"/>
              <a:t>Insuline, analogues GLP1…</a:t>
            </a:r>
          </a:p>
          <a:p>
            <a:pPr lvl="2"/>
            <a:r>
              <a:rPr lang="fr-FR" b="1" u="sng" dirty="0"/>
              <a:t>IEC (étude HOPE et </a:t>
            </a:r>
            <a:r>
              <a:rPr lang="fr-FR" b="1" u="sng" dirty="0" err="1"/>
              <a:t>microhope</a:t>
            </a:r>
            <a:r>
              <a:rPr lang="fr-FR" b="1" u="sng" dirty="0"/>
              <a:t> NEJM 2000) type </a:t>
            </a:r>
            <a:r>
              <a:rPr lang="fr-FR" b="1" u="sng" dirty="0" err="1"/>
              <a:t>ramipril</a:t>
            </a:r>
            <a:endParaRPr lang="fr-FR" b="1" u="sng" dirty="0"/>
          </a:p>
          <a:p>
            <a:pPr lvl="2"/>
            <a:endParaRPr lang="fr-FR" b="1" u="sng" dirty="0"/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68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876B2-D672-9D56-F9E2-1E0C5D87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Patient à très haut RCV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7039E27-B74F-DB76-BF77-DB6E05C88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469" y="2103645"/>
            <a:ext cx="4438650" cy="37242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367CCD-B9EB-4FCB-3101-7C4D3275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61975"/>
            <a:ext cx="4467225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0FAF03-91CB-623A-2FA3-7D736E5916D4}"/>
              </a:ext>
            </a:extLst>
          </p:cNvPr>
          <p:cNvSpPr txBox="1"/>
          <p:nvPr/>
        </p:nvSpPr>
        <p:spPr>
          <a:xfrm>
            <a:off x="2343705" y="1690688"/>
            <a:ext cx="13723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Score de Lee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AAE2B-6BD5-6E30-E0A4-EA2B3860FFA3}"/>
              </a:ext>
            </a:extLst>
          </p:cNvPr>
          <p:cNvSpPr/>
          <p:nvPr/>
        </p:nvSpPr>
        <p:spPr>
          <a:xfrm>
            <a:off x="8744504" y="1717721"/>
            <a:ext cx="2609295" cy="1140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F67F3-D992-3A7C-5ED0-CBF6C9549607}"/>
              </a:ext>
            </a:extLst>
          </p:cNvPr>
          <p:cNvSpPr/>
          <p:nvPr/>
        </p:nvSpPr>
        <p:spPr>
          <a:xfrm>
            <a:off x="8744503" y="1076965"/>
            <a:ext cx="2609295" cy="6137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34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34EAA-A81F-5B05-1F89-1FF95126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30C6E2-7832-DDAC-AC69-EA9EFDB8D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668" y="958788"/>
            <a:ext cx="7978625" cy="5553230"/>
          </a:xfrm>
        </p:spPr>
      </p:pic>
    </p:spTree>
    <p:extLst>
      <p:ext uri="{BB962C8B-B14F-4D97-AF65-F5344CB8AC3E}">
        <p14:creationId xmlns:p14="http://schemas.microsoft.com/office/powerpoint/2010/main" val="113054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F7F38-2D75-43CC-3216-4512C437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L’AOMI du diabétique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71600-008B-2038-D12C-B718CB28C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AOMI stade 4 chez un patient </a:t>
            </a:r>
          </a:p>
          <a:p>
            <a:pPr lvl="1"/>
            <a:r>
              <a:rPr lang="fr-FR" dirty="0"/>
              <a:t>Polyvasculaire</a:t>
            </a:r>
          </a:p>
          <a:p>
            <a:pPr lvl="1"/>
            <a:r>
              <a:rPr lang="fr-FR" dirty="0"/>
              <a:t>A haut risque CV</a:t>
            </a:r>
          </a:p>
          <a:p>
            <a:pPr lvl="1"/>
            <a:r>
              <a:rPr lang="fr-FR" dirty="0"/>
              <a:t>A risque d’amputation</a:t>
            </a:r>
          </a:p>
          <a:p>
            <a:pPr lvl="1"/>
            <a:r>
              <a:rPr lang="fr-FR" dirty="0"/>
              <a:t>Risque chirurgical intermédiaire à élevé</a:t>
            </a:r>
          </a:p>
        </p:txBody>
      </p:sp>
    </p:spTree>
    <p:extLst>
      <p:ext uri="{BB962C8B-B14F-4D97-AF65-F5344CB8AC3E}">
        <p14:creationId xmlns:p14="http://schemas.microsoft.com/office/powerpoint/2010/main" val="16501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9731665-C8B2-34E2-1854-5F23CCF7D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1784" y="0"/>
            <a:ext cx="6516216" cy="9807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2"/>
                </a:solidFill>
              </a:rPr>
              <a:t>Prévalence du diabète à la Réunion et en France métropolitaine</a:t>
            </a:r>
          </a:p>
        </p:txBody>
      </p:sp>
      <p:graphicFrame>
        <p:nvGraphicFramePr>
          <p:cNvPr id="8195" name="Object 2">
            <a:extLst>
              <a:ext uri="{FF2B5EF4-FFF2-40B4-BE49-F238E27FC236}">
                <a16:creationId xmlns:a16="http://schemas.microsoft.com/office/drawing/2014/main" id="{4509D937-2E86-F228-087D-C31C22ED2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769441"/>
              </p:ext>
            </p:extLst>
          </p:nvPr>
        </p:nvGraphicFramePr>
        <p:xfrm>
          <a:off x="2489200" y="945973"/>
          <a:ext cx="7213600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48528" imgH="2828544" progId="Word.Document.8">
                  <p:embed/>
                </p:oleObj>
              </mc:Choice>
              <mc:Fallback>
                <p:oleObj name="Document" r:id="rId3" imgW="5748528" imgH="2828544" progId="Word.Document.8">
                  <p:embed/>
                  <p:pic>
                    <p:nvPicPr>
                      <p:cNvPr id="8195" name="Object 2">
                        <a:extLst>
                          <a:ext uri="{FF2B5EF4-FFF2-40B4-BE49-F238E27FC236}">
                            <a16:creationId xmlns:a16="http://schemas.microsoft.com/office/drawing/2014/main" id="{4509D937-2E86-F228-087D-C31C22ED25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945973"/>
                        <a:ext cx="7213600" cy="354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>
            <a:extLst>
              <a:ext uri="{FF2B5EF4-FFF2-40B4-BE49-F238E27FC236}">
                <a16:creationId xmlns:a16="http://schemas.microsoft.com/office/drawing/2014/main" id="{4A3C3AC2-42DA-CD3B-2902-14F8CA9EA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6184901"/>
            <a:ext cx="3168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WINDIES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Favier et al. </a:t>
            </a:r>
            <a:r>
              <a:rPr lang="fr-WINDIES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Diab</a:t>
            </a:r>
            <a:r>
              <a:rPr lang="fr-WINDIES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fr-WINDIES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Res</a:t>
            </a:r>
            <a:r>
              <a:rPr lang="fr-WINDIES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Clin </a:t>
            </a:r>
            <a:r>
              <a:rPr lang="fr-WINDIES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Pract</a:t>
            </a:r>
            <a:r>
              <a:rPr lang="fr-WINDIES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2005 </a:t>
            </a:r>
          </a:p>
          <a:p>
            <a:pPr>
              <a:defRPr/>
            </a:pPr>
            <a:r>
              <a:rPr lang="nl-NL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Bringer</a:t>
            </a:r>
            <a:r>
              <a:rPr lang="nl-NL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et al. </a:t>
            </a:r>
            <a:r>
              <a:rPr lang="fr-FR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Diab</a:t>
            </a:r>
            <a:r>
              <a:rPr lang="fr-FR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fr-FR" sz="9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Metab</a:t>
            </a:r>
            <a:r>
              <a:rPr lang="fr-FR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2009</a:t>
            </a:r>
          </a:p>
          <a:p>
            <a:pPr>
              <a:defRPr/>
            </a:pPr>
            <a:r>
              <a:rPr lang="fr-FR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HAS pied diabétique 2007</a:t>
            </a:r>
          </a:p>
          <a:p>
            <a:pPr>
              <a:defRPr/>
            </a:pPr>
            <a:r>
              <a:rPr lang="fr-FR" sz="9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CGSS 25/08/17</a:t>
            </a:r>
            <a:endParaRPr lang="fr-FR" sz="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76C72A76-98BD-1753-0B42-A1B99C7BF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645" y="4753770"/>
            <a:ext cx="64436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France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	2017 4.6% (2.9M 2009 =&gt;3.5M 2017) 	hypothèse modérée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Réunion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	2017: 9,8% de la population adulte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	85000 patients atteints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7B527-9C52-DB03-E8B1-F161DC04D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85D034-A09D-7080-0FD9-F0C677157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C82D63-A0C0-FE77-6830-59D8270B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042"/>
            <a:ext cx="979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1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8E87FFE-8045-B65A-EE69-17EC84ECC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680" y="647098"/>
            <a:ext cx="5760640" cy="1219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1" dirty="0">
                <a:effectLst/>
              </a:rPr>
              <a:t>Le pied diabétique: définition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D787792F-C52C-2DE3-A625-094E8416CA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60629" y="2000852"/>
            <a:ext cx="10608817" cy="444433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cs typeface="Arial" pitchFamily="34" charset="0"/>
              </a:rPr>
              <a:t>Pathologie </a:t>
            </a:r>
            <a:r>
              <a:rPr lang="fr-FR" sz="3600" b="1" u="sng" dirty="0">
                <a:cs typeface="Arial" pitchFamily="34" charset="0"/>
              </a:rPr>
              <a:t>complexe </a:t>
            </a:r>
            <a:r>
              <a:rPr lang="fr-FR" sz="3600" b="1" dirty="0">
                <a:cs typeface="Arial" pitchFamily="34" charset="0"/>
              </a:rPr>
              <a:t>avec de multiples facettes</a:t>
            </a:r>
          </a:p>
          <a:p>
            <a:pPr marL="0" indent="0" algn="ctr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sz="3600" b="1" dirty="0">
              <a:cs typeface="Arial" pitchFamily="34" charset="0"/>
            </a:endParaRPr>
          </a:p>
          <a:p>
            <a:pPr marL="0" indent="0" algn="ctr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cs typeface="Arial" pitchFamily="34" charset="0"/>
              </a:rPr>
              <a:t>Ensemble des anomalies </a:t>
            </a:r>
          </a:p>
          <a:p>
            <a:pPr marL="0" indent="0" algn="ctr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cs typeface="Arial" pitchFamily="34" charset="0"/>
              </a:rPr>
              <a:t>de la </a:t>
            </a:r>
            <a:r>
              <a:rPr lang="fr-FR" sz="3600" b="1" u="sng" dirty="0">
                <a:cs typeface="Arial" pitchFamily="34" charset="0"/>
              </a:rPr>
              <a:t>structure</a:t>
            </a:r>
            <a:r>
              <a:rPr lang="fr-FR" sz="3600" b="1" dirty="0">
                <a:cs typeface="Arial" pitchFamily="34" charset="0"/>
              </a:rPr>
              <a:t> et/ou de la </a:t>
            </a:r>
            <a:r>
              <a:rPr lang="fr-FR" sz="3600" b="1" u="sng" dirty="0">
                <a:cs typeface="Arial" pitchFamily="34" charset="0"/>
              </a:rPr>
              <a:t>fonction</a:t>
            </a:r>
            <a:r>
              <a:rPr lang="fr-FR" sz="3600" b="1" dirty="0">
                <a:cs typeface="Arial" pitchFamily="34" charset="0"/>
              </a:rPr>
              <a:t> du pied, liées directement ou indirectement à </a:t>
            </a:r>
            <a:r>
              <a:rPr lang="fr-FR" sz="3600" b="1" u="sng" dirty="0">
                <a:cs typeface="Arial" pitchFamily="34" charset="0"/>
              </a:rPr>
              <a:t>l'hyperglycémie chronique</a:t>
            </a:r>
            <a:r>
              <a:rPr lang="fr-FR" sz="3600" b="1" dirty="0">
                <a:cs typeface="Arial" pitchFamily="34" charset="0"/>
              </a:rPr>
              <a:t>.</a:t>
            </a:r>
          </a:p>
          <a:p>
            <a:pPr marL="0" indent="0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endParaRPr lang="fr-FR" sz="3600" b="1" dirty="0">
              <a:cs typeface="Arial" pitchFamily="34" charset="0"/>
            </a:endParaRPr>
          </a:p>
          <a:p>
            <a:pPr marL="0" indent="0" algn="ctr">
              <a:lnSpc>
                <a:spcPct val="17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cs typeface="Arial" pitchFamily="34" charset="0"/>
              </a:rPr>
              <a:t>Neuropathie, artériopathie, surinfection</a:t>
            </a:r>
          </a:p>
        </p:txBody>
      </p:sp>
      <p:pic>
        <p:nvPicPr>
          <p:cNvPr id="4" name="Picture 4" descr="Charcot (22)">
            <a:extLst>
              <a:ext uri="{FF2B5EF4-FFF2-40B4-BE49-F238E27FC236}">
                <a16:creationId xmlns:a16="http://schemas.microsoft.com/office/drawing/2014/main" id="{704422B2-63B5-1F2A-C496-F87E5F92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301"/>
            <a:ext cx="2895605" cy="2583717"/>
          </a:xfrm>
          <a:prstGeom prst="rect">
            <a:avLst/>
          </a:prstGeom>
          <a:solidFill>
            <a:schemeClr val="bg2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4500F-CACB-F5AB-970D-5F3CFFA1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752" y="0"/>
            <a:ext cx="68042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solidFill>
                  <a:schemeClr val="bg2"/>
                </a:solidFill>
                <a:effectLst/>
              </a:rPr>
              <a:t>Neuropathie: le + </a:t>
            </a:r>
            <a:r>
              <a:rPr lang="fr-FR" sz="3200" dirty="0" err="1">
                <a:solidFill>
                  <a:schemeClr val="bg2"/>
                </a:solidFill>
                <a:effectLst/>
              </a:rPr>
              <a:t>svt</a:t>
            </a:r>
            <a:r>
              <a:rPr lang="fr-FR" sz="3200" dirty="0">
                <a:solidFill>
                  <a:schemeClr val="bg2"/>
                </a:solidFill>
                <a:effectLst/>
              </a:rPr>
              <a:t> retrouvée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0DECB46-02B7-91B3-AA61-6DC07A94C5A5}"/>
              </a:ext>
            </a:extLst>
          </p:cNvPr>
          <p:cNvSpPr txBox="1"/>
          <p:nvPr/>
        </p:nvSpPr>
        <p:spPr>
          <a:xfrm>
            <a:off x="3951288" y="855663"/>
            <a:ext cx="4608512" cy="20304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b="1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Sensitive : pied  INSENSIBLE</a:t>
            </a: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	</a:t>
            </a: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 Trauma. inaperçus</a:t>
            </a:r>
            <a:endParaRPr lang="fr-FR" sz="1200" dirty="0">
              <a:solidFill>
                <a:srgbClr val="E7DEC9">
                  <a:lumMod val="50000"/>
                </a:srgbClr>
              </a:solidFill>
              <a:latin typeface="Comic Sans MS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b="1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Motrice : déséquilibre musculaire</a:t>
            </a: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	</a:t>
            </a: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 </a:t>
            </a:r>
            <a:r>
              <a:rPr lang="fr-FR" sz="1200" b="1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Déformations</a:t>
            </a: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b="1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Végétative :</a:t>
            </a: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	dyshidrose</a:t>
            </a: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	 Fragilité cutanée</a:t>
            </a:r>
          </a:p>
          <a:p>
            <a:pPr lvl="1">
              <a:lnSpc>
                <a:spcPct val="150000"/>
              </a:lnSpc>
              <a:tabLst>
                <a:tab pos="1816100" algn="l"/>
                <a:tab pos="2663825" algn="l"/>
              </a:tabLst>
              <a:defRPr/>
            </a:pPr>
            <a:r>
              <a:rPr lang="fr-FR" sz="12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  <a:sym typeface="Wingdings 3" pitchFamily="18" charset="2"/>
              </a:rPr>
              <a:t>	 Œdème du pied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281B14C-AAB2-0AEC-ABD6-BFBC7046E1F1}"/>
              </a:ext>
            </a:extLst>
          </p:cNvPr>
          <p:cNvSpPr txBox="1"/>
          <p:nvPr/>
        </p:nvSpPr>
        <p:spPr>
          <a:xfrm>
            <a:off x="9018588" y="842963"/>
            <a:ext cx="1619250" cy="2754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endParaRPr lang="fr-FR" dirty="0">
              <a:solidFill>
                <a:srgbClr val="E7DEC9">
                  <a:lumMod val="50000"/>
                </a:srgbClr>
              </a:solidFill>
              <a:latin typeface="Comic Sans MS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Zone de frottements</a:t>
            </a:r>
          </a:p>
          <a:p>
            <a:pPr algn="ctr">
              <a:buFont typeface="Arial" pitchFamily="34" charset="0"/>
              <a:buChar char="•"/>
              <a:defRPr/>
            </a:pPr>
            <a:endParaRPr lang="fr-FR" sz="1600" dirty="0">
              <a:solidFill>
                <a:srgbClr val="E7DEC9">
                  <a:lumMod val="50000"/>
                </a:srgbClr>
              </a:solidFill>
              <a:latin typeface="Comic Sans MS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Zones d’</a:t>
            </a:r>
            <a:r>
              <a:rPr lang="fr-FR" sz="1600" dirty="0" err="1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hyperp</a:t>
            </a:r>
            <a:r>
              <a:rPr lang="fr-FR" sz="16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°</a:t>
            </a:r>
          </a:p>
          <a:p>
            <a:pPr algn="ctr">
              <a:buFont typeface="Arial" pitchFamily="34" charset="0"/>
              <a:buChar char="•"/>
              <a:defRPr/>
            </a:pPr>
            <a:endParaRPr lang="fr-FR" sz="1600" dirty="0">
              <a:solidFill>
                <a:srgbClr val="E7DEC9">
                  <a:lumMod val="50000"/>
                </a:srgbClr>
              </a:solidFill>
              <a:latin typeface="Comic Sans MS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rgbClr val="E7DEC9">
                    <a:lumMod val="50000"/>
                  </a:srgbClr>
                </a:solidFill>
                <a:latin typeface="Comic Sans MS"/>
                <a:cs typeface="Arial" panose="020B0604020202020204" pitchFamily="34" charset="0"/>
              </a:rPr>
              <a:t>Tr.  de la statique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fr-FR" dirty="0">
              <a:solidFill>
                <a:srgbClr val="E7DEC9">
                  <a:lumMod val="50000"/>
                </a:srgbClr>
              </a:solidFill>
              <a:latin typeface="Comic Sans MS"/>
              <a:cs typeface="Arial" panose="020B0604020202020204" pitchFamily="34" charset="0"/>
            </a:endParaRPr>
          </a:p>
        </p:txBody>
      </p:sp>
      <p:pic>
        <p:nvPicPr>
          <p:cNvPr id="15366" name="Picture 3" descr="Pied neuropathique (3)">
            <a:extLst>
              <a:ext uri="{FF2B5EF4-FFF2-40B4-BE49-F238E27FC236}">
                <a16:creationId xmlns:a16="http://schemas.microsoft.com/office/drawing/2014/main" id="{FF5357C1-04FA-5020-85CE-233E7C85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437063"/>
            <a:ext cx="28082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lèche droite à entaille 33">
            <a:extLst>
              <a:ext uri="{FF2B5EF4-FFF2-40B4-BE49-F238E27FC236}">
                <a16:creationId xmlns:a16="http://schemas.microsoft.com/office/drawing/2014/main" id="{8B8D1B16-2670-CA22-2E2C-0674A9111DD8}"/>
              </a:ext>
            </a:extLst>
          </p:cNvPr>
          <p:cNvSpPr/>
          <p:nvPr/>
        </p:nvSpPr>
        <p:spPr>
          <a:xfrm>
            <a:off x="8545514" y="1693864"/>
            <a:ext cx="504825" cy="485775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36" name="AutoShape 7">
            <a:extLst>
              <a:ext uri="{FF2B5EF4-FFF2-40B4-BE49-F238E27FC236}">
                <a16:creationId xmlns:a16="http://schemas.microsoft.com/office/drawing/2014/main" id="{FE362B5A-97E7-D92D-0922-1BF9C327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5300663"/>
            <a:ext cx="1008063" cy="635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prstClr val="white"/>
              </a:solidFill>
              <a:latin typeface="Comic Sans MS"/>
              <a:cs typeface="Arial" panose="020B0604020202020204" pitchFamily="34" charset="0"/>
            </a:endParaRPr>
          </a:p>
        </p:txBody>
      </p:sp>
      <p:pic>
        <p:nvPicPr>
          <p:cNvPr id="15369" name="Picture 4" descr="Griffe (2JPEG)">
            <a:extLst>
              <a:ext uri="{FF2B5EF4-FFF2-40B4-BE49-F238E27FC236}">
                <a16:creationId xmlns:a16="http://schemas.microsoft.com/office/drawing/2014/main" id="{6FC882B5-4F91-DFDD-1462-C96451BB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933825"/>
            <a:ext cx="25923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MPP (2)">
            <a:extLst>
              <a:ext uri="{FF2B5EF4-FFF2-40B4-BE49-F238E27FC236}">
                <a16:creationId xmlns:a16="http://schemas.microsoft.com/office/drawing/2014/main" id="{ED4BEEF7-4EFB-398F-8F2D-7452A7BA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5445126"/>
            <a:ext cx="25558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Charcot (22)">
            <a:extLst>
              <a:ext uri="{FF2B5EF4-FFF2-40B4-BE49-F238E27FC236}">
                <a16:creationId xmlns:a16="http://schemas.microsoft.com/office/drawing/2014/main" id="{7DEC2926-3EA1-16D8-6684-31148E83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663" y="3199213"/>
            <a:ext cx="3929212" cy="3505993"/>
          </a:xfrm>
          <a:prstGeom prst="rect">
            <a:avLst/>
          </a:prstGeom>
          <a:solidFill>
            <a:schemeClr val="bg2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4932A279-409D-F209-7C14-669D31584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9" y="2708275"/>
            <a:ext cx="186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800">
                <a:solidFill>
                  <a:prstClr val="white"/>
                </a:solidFill>
                <a:cs typeface="Arial" panose="020B0604020202020204" pitchFamily="34" charset="0"/>
              </a:rPr>
              <a:t>Pied de charcot</a:t>
            </a:r>
          </a:p>
        </p:txBody>
      </p:sp>
      <p:pic>
        <p:nvPicPr>
          <p:cNvPr id="46" name="Picture 3" descr="Charcot (10bis)">
            <a:extLst>
              <a:ext uri="{FF2B5EF4-FFF2-40B4-BE49-F238E27FC236}">
                <a16:creationId xmlns:a16="http://schemas.microsoft.com/office/drawing/2014/main" id="{0DA9C0C2-460C-308A-6505-73E58496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552" y="64963"/>
            <a:ext cx="2451100" cy="3933826"/>
          </a:xfrm>
          <a:prstGeom prst="rect">
            <a:avLst/>
          </a:prstGeom>
          <a:solidFill>
            <a:schemeClr val="bg2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C7FA1-65EF-4ECD-5733-9EB7D79C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Patient diabétique type 2 avec complications vasculaires: PEC chirurgical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6832F3-6FF4-176E-23F2-9DD09C16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Polyvasculaire</a:t>
            </a:r>
          </a:p>
          <a:p>
            <a:pPr lvl="1"/>
            <a:r>
              <a:rPr lang="fr-FR" dirty="0"/>
              <a:t>Atteintes cardiaques, cérébrales, rénales, MI, hypogastriques et…artères digestives</a:t>
            </a:r>
          </a:p>
          <a:p>
            <a:pPr lvl="1"/>
            <a:endParaRPr lang="fr-FR" dirty="0"/>
          </a:p>
          <a:p>
            <a:r>
              <a:rPr lang="fr-FR" dirty="0"/>
              <a:t>A très haut risque CV</a:t>
            </a:r>
          </a:p>
          <a:p>
            <a:pPr lvl="1"/>
            <a:r>
              <a:rPr lang="fr-FR" dirty="0"/>
              <a:t>Risque CV &gt;10% (voire&gt;20%)</a:t>
            </a:r>
          </a:p>
          <a:p>
            <a:pPr lvl="1"/>
            <a:r>
              <a:rPr lang="fr-FR" dirty="0"/>
              <a:t>Prise en charge en éducationnel</a:t>
            </a:r>
          </a:p>
          <a:p>
            <a:pPr lvl="1"/>
            <a:r>
              <a:rPr lang="fr-FR" dirty="0"/>
              <a:t>Prise en charge des différents FDR CV: </a:t>
            </a:r>
          </a:p>
          <a:p>
            <a:pPr lvl="2"/>
            <a:r>
              <a:rPr lang="fr-FR" dirty="0"/>
              <a:t>comportemental et </a:t>
            </a:r>
          </a:p>
          <a:p>
            <a:pPr lvl="2"/>
            <a:r>
              <a:rPr lang="fr-FR" dirty="0"/>
              <a:t>Médicamenteuse</a:t>
            </a:r>
          </a:p>
          <a:p>
            <a:pPr lvl="1"/>
            <a:r>
              <a:rPr lang="fr-FR" dirty="0"/>
              <a:t>Maitriser le risque en pré-opératoire pour diminuer les complications (MACE)</a:t>
            </a:r>
          </a:p>
          <a:p>
            <a:pPr lvl="2"/>
            <a:endParaRPr lang="fr-FR" dirty="0"/>
          </a:p>
          <a:p>
            <a:r>
              <a:rPr lang="fr-FR" dirty="0"/>
              <a:t>Place de la chirurgie au niveau des MI </a:t>
            </a:r>
          </a:p>
          <a:p>
            <a:pPr lvl="1"/>
            <a:r>
              <a:rPr lang="fr-FR" dirty="0"/>
              <a:t>Séquence chirurgicale</a:t>
            </a:r>
          </a:p>
          <a:p>
            <a:pPr lvl="1"/>
            <a:r>
              <a:rPr lang="fr-FR" dirty="0"/>
              <a:t>Technique chirurgicale</a:t>
            </a:r>
          </a:p>
          <a:p>
            <a:pPr lvl="1"/>
            <a:r>
              <a:rPr lang="fr-FR" dirty="0"/>
              <a:t>Suivi chirurgical et prévention</a:t>
            </a:r>
          </a:p>
          <a:p>
            <a:pPr lvl="1"/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9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9E981-399A-BBD3-2DF1-FAA29566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56" y="274638"/>
            <a:ext cx="54109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  <a:effectLst/>
              </a:rPr>
              <a:t>Artériopathie(AOMI)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93E13B-4837-04EA-972F-B6333C470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6" y="1196976"/>
            <a:ext cx="6588125" cy="11525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Obstruction des artères à destinée des </a:t>
            </a:r>
            <a:r>
              <a:rPr lang="fr-FR" dirty="0" err="1">
                <a:solidFill>
                  <a:schemeClr val="tx2">
                    <a:lumMod val="50000"/>
                  </a:schemeClr>
                </a:solidFill>
              </a:rPr>
              <a:t>mbs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 inférieurs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413" name="Image 4" descr="calcification arterielle.jpg">
            <a:extLst>
              <a:ext uri="{FF2B5EF4-FFF2-40B4-BE49-F238E27FC236}">
                <a16:creationId xmlns:a16="http://schemas.microsoft.com/office/drawing/2014/main" id="{E07FC98D-0998-2B73-F608-66AE3079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41066"/>
            <a:ext cx="24844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416DB29-85E8-20D6-2DEF-C159E394D161}"/>
              </a:ext>
            </a:extLst>
          </p:cNvPr>
          <p:cNvSpPr txBox="1"/>
          <p:nvPr/>
        </p:nvSpPr>
        <p:spPr>
          <a:xfrm>
            <a:off x="4008438" y="6088064"/>
            <a:ext cx="6659562" cy="7699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2200" b="1" dirty="0">
                <a:solidFill>
                  <a:prstClr val="white"/>
                </a:solidFill>
                <a:latin typeface="Comic Sans MS"/>
              </a:rPr>
              <a:t>Atteinte plus grave et d’évolution plus rapide</a:t>
            </a:r>
          </a:p>
          <a:p>
            <a:pPr algn="ctr">
              <a:defRPr/>
            </a:pPr>
            <a:r>
              <a:rPr lang="fr-FR" sz="2200" b="1" dirty="0">
                <a:solidFill>
                  <a:prstClr val="white"/>
                </a:solidFill>
                <a:latin typeface="Comic Sans MS"/>
              </a:rPr>
              <a:t>Récidive plus fréquente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E971A0-E652-C300-D625-D3475D32C788}"/>
              </a:ext>
            </a:extLst>
          </p:cNvPr>
          <p:cNvSpPr/>
          <p:nvPr/>
        </p:nvSpPr>
        <p:spPr>
          <a:xfrm>
            <a:off x="4079876" y="2101850"/>
            <a:ext cx="6443663" cy="19383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Particularités de l’AOMI diabétique:</a:t>
            </a:r>
          </a:p>
          <a:p>
            <a:pPr>
              <a:defRPr/>
            </a:pPr>
            <a:r>
              <a:rPr lang="fr-FR" sz="2000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	</a:t>
            </a:r>
            <a:r>
              <a:rPr lang="fr-FR" sz="2000" b="1" dirty="0" err="1">
                <a:solidFill>
                  <a:srgbClr val="E7DEC9">
                    <a:lumMod val="50000"/>
                  </a:srgbClr>
                </a:solidFill>
                <a:latin typeface="Comic Sans MS"/>
              </a:rPr>
              <a:t>Microangiopathie</a:t>
            </a:r>
            <a:endParaRPr lang="fr-FR" sz="2000" b="1" dirty="0">
              <a:solidFill>
                <a:srgbClr val="E7DEC9">
                  <a:lumMod val="50000"/>
                </a:srgbClr>
              </a:solidFill>
              <a:latin typeface="Comic Sans MS"/>
            </a:endParaRPr>
          </a:p>
          <a:p>
            <a:pPr>
              <a:defRPr/>
            </a:pPr>
            <a:r>
              <a:rPr lang="fr-FR" sz="2000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	Médiacalcose</a:t>
            </a:r>
          </a:p>
          <a:p>
            <a:pPr>
              <a:defRPr/>
            </a:pPr>
            <a:r>
              <a:rPr lang="fr-FR" sz="2000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	Atteinte distale</a:t>
            </a:r>
          </a:p>
          <a:p>
            <a:pPr>
              <a:defRPr/>
            </a:pPr>
            <a:r>
              <a:rPr lang="fr-FR" sz="2000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	Neuropathie surajoutée</a:t>
            </a:r>
          </a:p>
          <a:p>
            <a:pPr>
              <a:defRPr/>
            </a:pPr>
            <a:r>
              <a:rPr lang="fr-FR" sz="2000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	Facilité des surinfections </a:t>
            </a:r>
            <a:r>
              <a:rPr lang="fr-FR" sz="2000" b="1" dirty="0" err="1">
                <a:solidFill>
                  <a:srgbClr val="E7DEC9">
                    <a:lumMod val="50000"/>
                  </a:srgbClr>
                </a:solidFill>
                <a:latin typeface="Comic Sans MS"/>
              </a:rPr>
              <a:t>superf</a:t>
            </a:r>
            <a:r>
              <a:rPr lang="fr-FR" sz="2000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. et </a:t>
            </a:r>
            <a:r>
              <a:rPr lang="fr-FR" sz="2000" b="1" dirty="0" err="1">
                <a:solidFill>
                  <a:srgbClr val="E7DEC9">
                    <a:lumMod val="50000"/>
                  </a:srgbClr>
                </a:solidFill>
                <a:latin typeface="Comic Sans MS"/>
              </a:rPr>
              <a:t>pfdes</a:t>
            </a:r>
            <a:endParaRPr lang="fr-FR" sz="2000" b="1" dirty="0">
              <a:solidFill>
                <a:srgbClr val="E7DEC9">
                  <a:lumMod val="50000"/>
                </a:srgbClr>
              </a:solidFill>
              <a:latin typeface="Comic Sans M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73FB1CC-BB32-4FB6-2C3A-3F2CDC067085}"/>
              </a:ext>
            </a:extLst>
          </p:cNvPr>
          <p:cNvSpPr txBox="1"/>
          <p:nvPr/>
        </p:nvSpPr>
        <p:spPr>
          <a:xfrm>
            <a:off x="4079876" y="4179888"/>
            <a:ext cx="6443663" cy="14779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Favorisée par</a:t>
            </a:r>
          </a:p>
          <a:p>
            <a:pPr>
              <a:defRPr/>
            </a:pPr>
            <a:r>
              <a:rPr lang="fr-FR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Des trauma mineurs</a:t>
            </a:r>
          </a:p>
          <a:p>
            <a:pPr>
              <a:defRPr/>
            </a:pPr>
            <a:r>
              <a:rPr lang="fr-FR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Troubles de la vue</a:t>
            </a:r>
          </a:p>
          <a:p>
            <a:pPr>
              <a:defRPr/>
            </a:pPr>
            <a:r>
              <a:rPr lang="fr-FR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Troubles de l’équilibre</a:t>
            </a:r>
          </a:p>
          <a:p>
            <a:pPr>
              <a:defRPr/>
            </a:pPr>
            <a:r>
              <a:rPr lang="fr-FR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Conditions </a:t>
            </a:r>
            <a:r>
              <a:rPr lang="fr-FR" b="1" dirty="0" err="1">
                <a:solidFill>
                  <a:srgbClr val="E7DEC9">
                    <a:lumMod val="50000"/>
                  </a:srgbClr>
                </a:solidFill>
                <a:latin typeface="Comic Sans MS"/>
              </a:rPr>
              <a:t>socio-professionnelles</a:t>
            </a:r>
            <a:r>
              <a:rPr lang="fr-FR" b="1" dirty="0">
                <a:solidFill>
                  <a:srgbClr val="E7DEC9">
                    <a:lumMod val="50000"/>
                  </a:srgbClr>
                </a:solidFill>
                <a:latin typeface="Comic Sans MS"/>
              </a:rPr>
              <a:t> défavorables</a:t>
            </a:r>
            <a:endParaRPr lang="fr-FR" b="1" dirty="0">
              <a:solidFill>
                <a:prstClr val="black"/>
              </a:solidFill>
              <a:latin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build="allAtOnce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rps_arteres_full">
            <a:extLst>
              <a:ext uri="{FF2B5EF4-FFF2-40B4-BE49-F238E27FC236}">
                <a16:creationId xmlns:a16="http://schemas.microsoft.com/office/drawing/2014/main" id="{29B930E8-9A46-3AEB-75FE-8749D233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110" b="2925"/>
          <a:stretch>
            <a:fillRect/>
          </a:stretch>
        </p:blipFill>
        <p:spPr bwMode="auto">
          <a:xfrm>
            <a:off x="5238750" y="31751"/>
            <a:ext cx="5429250" cy="69373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ZoneTexte 4">
            <a:extLst>
              <a:ext uri="{FF2B5EF4-FFF2-40B4-BE49-F238E27FC236}">
                <a16:creationId xmlns:a16="http://schemas.microsoft.com/office/drawing/2014/main" id="{6EB02281-353C-9C90-D855-8F3482C65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852738"/>
            <a:ext cx="2279650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Atteintes rares: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Aorto-iliaque</a:t>
            </a:r>
          </a:p>
        </p:txBody>
      </p:sp>
      <p:sp>
        <p:nvSpPr>
          <p:cNvPr id="9221" name="ZoneTexte 5">
            <a:extLst>
              <a:ext uri="{FF2B5EF4-FFF2-40B4-BE49-F238E27FC236}">
                <a16:creationId xmlns:a16="http://schemas.microsoft.com/office/drawing/2014/main" id="{89E68A12-7E86-1CB0-52CD-1876B93A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5934075"/>
            <a:ext cx="2665412" cy="647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Atteintes tardives: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A. Fibulaire et a.pédieuse</a:t>
            </a:r>
          </a:p>
        </p:txBody>
      </p:sp>
      <p:sp>
        <p:nvSpPr>
          <p:cNvPr id="9222" name="ZoneTexte 7">
            <a:extLst>
              <a:ext uri="{FF2B5EF4-FFF2-40B4-BE49-F238E27FC236}">
                <a16:creationId xmlns:a16="http://schemas.microsoft.com/office/drawing/2014/main" id="{C269D5EC-0AA1-B810-6802-7E0C2F48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4581525"/>
            <a:ext cx="2736850" cy="92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Atteintes préférentielles: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Femorale sup basse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2"/>
                </a:solidFill>
                <a:latin typeface="Times New Roman" panose="02020603050405020304" pitchFamily="18" charset="0"/>
              </a:rPr>
              <a:t>Poplitée et a. jambières</a:t>
            </a:r>
          </a:p>
        </p:txBody>
      </p:sp>
      <p:sp>
        <p:nvSpPr>
          <p:cNvPr id="9223" name="Flèche droite à entaille 7">
            <a:extLst>
              <a:ext uri="{FF2B5EF4-FFF2-40B4-BE49-F238E27FC236}">
                <a16:creationId xmlns:a16="http://schemas.microsoft.com/office/drawing/2014/main" id="{76310D8D-3DBA-7F55-A2D2-FA10438BD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6230939"/>
            <a:ext cx="688975" cy="293687"/>
          </a:xfrm>
          <a:prstGeom prst="notchedRightArrow">
            <a:avLst>
              <a:gd name="adj1" fmla="val 50000"/>
              <a:gd name="adj2" fmla="val 50013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9224" name="Flèche droite à entaille 8">
            <a:extLst>
              <a:ext uri="{FF2B5EF4-FFF2-40B4-BE49-F238E27FC236}">
                <a16:creationId xmlns:a16="http://schemas.microsoft.com/office/drawing/2014/main" id="{81FE61A1-A982-A3A9-25B8-CA0A5F8F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4868863"/>
            <a:ext cx="544512" cy="368300"/>
          </a:xfrm>
          <a:prstGeom prst="notchedRightArrow">
            <a:avLst>
              <a:gd name="adj1" fmla="val 50000"/>
              <a:gd name="adj2" fmla="val 49971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6C1264-179A-6618-6589-A30967865870}"/>
              </a:ext>
            </a:extLst>
          </p:cNvPr>
          <p:cNvSpPr/>
          <p:nvPr/>
        </p:nvSpPr>
        <p:spPr>
          <a:xfrm>
            <a:off x="7751763" y="3500439"/>
            <a:ext cx="360362" cy="433387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466" name="Rectangle 33">
            <a:extLst>
              <a:ext uri="{FF2B5EF4-FFF2-40B4-BE49-F238E27FC236}">
                <a16:creationId xmlns:a16="http://schemas.microsoft.com/office/drawing/2014/main" id="{3819F09C-E050-245F-EAE4-00433B701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49" y="4329906"/>
            <a:ext cx="3779838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 dirty="0">
                <a:solidFill>
                  <a:schemeClr val="bg2"/>
                </a:solidFill>
              </a:rPr>
              <a:t>Artériopathie diabétique distale</a:t>
            </a:r>
            <a:endParaRPr lang="fr-FR" altLang="fr-FR" sz="32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FA16325-CBBC-75B8-6251-EBF96AA12498}"/>
              </a:ext>
            </a:extLst>
          </p:cNvPr>
          <p:cNvSpPr/>
          <p:nvPr/>
        </p:nvSpPr>
        <p:spPr>
          <a:xfrm>
            <a:off x="7088188" y="4592639"/>
            <a:ext cx="1631950" cy="2447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7F246-855D-6089-F35E-EE6039FE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98" y="300701"/>
            <a:ext cx="54109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  <a:effectLst/>
              </a:rPr>
              <a:t>Artériopathie diabétique distale 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2618BC16-B3BB-D866-4D0C-440FEF02FA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3518" y="1854994"/>
            <a:ext cx="6684963" cy="3868738"/>
          </a:xfrm>
          <a:ln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9DC3A6-3A6A-8D40-CB1E-C4ED44CF59AB}"/>
              </a:ext>
            </a:extLst>
          </p:cNvPr>
          <p:cNvSpPr/>
          <p:nvPr/>
        </p:nvSpPr>
        <p:spPr>
          <a:xfrm>
            <a:off x="5367246" y="3763147"/>
            <a:ext cx="1000125" cy="18415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533" name="Text Box 3">
            <a:extLst>
              <a:ext uri="{FF2B5EF4-FFF2-40B4-BE49-F238E27FC236}">
                <a16:creationId xmlns:a16="http://schemas.microsoft.com/office/drawing/2014/main" id="{4F3C5425-BB73-1B79-AF57-5B9F2FA4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542" y="6216650"/>
            <a:ext cx="513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 dirty="0" err="1">
                <a:solidFill>
                  <a:srgbClr val="CC0000"/>
                </a:solidFill>
              </a:rPr>
              <a:t>Diehm</a:t>
            </a:r>
            <a:r>
              <a:rPr lang="fr-FR" altLang="fr-FR" sz="1800" b="1" i="1" dirty="0">
                <a:solidFill>
                  <a:srgbClr val="CC0000"/>
                </a:solidFill>
              </a:rPr>
              <a:t> N, </a:t>
            </a:r>
            <a:r>
              <a:rPr lang="fr-FR" altLang="fr-FR" sz="1800" b="1" i="1" dirty="0" err="1">
                <a:solidFill>
                  <a:srgbClr val="CC0000"/>
                </a:solidFill>
              </a:rPr>
              <a:t>Eur</a:t>
            </a:r>
            <a:r>
              <a:rPr lang="fr-FR" altLang="fr-FR" sz="1800" b="1" i="1" dirty="0">
                <a:solidFill>
                  <a:srgbClr val="CC0000"/>
                </a:solidFill>
              </a:rPr>
              <a:t> J </a:t>
            </a:r>
            <a:r>
              <a:rPr lang="fr-FR" altLang="fr-FR" sz="1800" b="1" i="1" dirty="0" err="1">
                <a:solidFill>
                  <a:srgbClr val="CC0000"/>
                </a:solidFill>
              </a:rPr>
              <a:t>Vasc</a:t>
            </a:r>
            <a:r>
              <a:rPr lang="fr-FR" altLang="fr-FR" sz="1800" b="1" i="1" dirty="0">
                <a:solidFill>
                  <a:srgbClr val="CC0000"/>
                </a:solidFill>
              </a:rPr>
              <a:t> </a:t>
            </a:r>
            <a:r>
              <a:rPr lang="fr-FR" altLang="fr-FR" sz="1800" b="1" i="1" dirty="0" err="1">
                <a:solidFill>
                  <a:srgbClr val="CC0000"/>
                </a:solidFill>
              </a:rPr>
              <a:t>Endovasc</a:t>
            </a:r>
            <a:r>
              <a:rPr lang="fr-FR" altLang="fr-FR" sz="1800" b="1" i="1" dirty="0">
                <a:solidFill>
                  <a:srgbClr val="CC0000"/>
                </a:solidFill>
              </a:rPr>
              <a:t> </a:t>
            </a:r>
            <a:r>
              <a:rPr lang="fr-FR" altLang="fr-FR" sz="1800" b="1" i="1" dirty="0" err="1">
                <a:solidFill>
                  <a:srgbClr val="CC0000"/>
                </a:solidFill>
              </a:rPr>
              <a:t>Surg</a:t>
            </a:r>
            <a:r>
              <a:rPr lang="fr-FR" altLang="fr-FR" sz="1800" b="1" i="1" dirty="0">
                <a:solidFill>
                  <a:srgbClr val="CC0000"/>
                </a:solidFill>
              </a:rPr>
              <a:t> 2006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1874D8-9B57-5593-50B7-3ED9F4B73DF1}"/>
              </a:ext>
            </a:extLst>
          </p:cNvPr>
          <p:cNvSpPr/>
          <p:nvPr/>
        </p:nvSpPr>
        <p:spPr>
          <a:xfrm>
            <a:off x="7922119" y="1880318"/>
            <a:ext cx="936625" cy="2160588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79071D-153E-0C07-F198-4C7D58170068}"/>
              </a:ext>
            </a:extLst>
          </p:cNvPr>
          <p:cNvSpPr/>
          <p:nvPr/>
        </p:nvSpPr>
        <p:spPr>
          <a:xfrm>
            <a:off x="5367245" y="1899475"/>
            <a:ext cx="1000125" cy="57626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E34D0-512A-C603-6FD0-C8684897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913" y="0"/>
            <a:ext cx="613102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INFECTION</a:t>
            </a:r>
          </a:p>
        </p:txBody>
      </p:sp>
      <p:pic>
        <p:nvPicPr>
          <p:cNvPr id="25604" name="Picture 2" descr="Infection (2)">
            <a:extLst>
              <a:ext uri="{FF2B5EF4-FFF2-40B4-BE49-F238E27FC236}">
                <a16:creationId xmlns:a16="http://schemas.microsoft.com/office/drawing/2014/main" id="{24BDD7EA-E31E-60DB-50C2-C5039CEBDE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38" y="59626"/>
            <a:ext cx="2486025" cy="3956050"/>
          </a:xfrm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5" name="Picture 4" descr="Fasciite (1)">
            <a:extLst>
              <a:ext uri="{FF2B5EF4-FFF2-40B4-BE49-F238E27FC236}">
                <a16:creationId xmlns:a16="http://schemas.microsoft.com/office/drawing/2014/main" id="{2B004BB7-99B1-889B-72E5-A9D02D48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3803649"/>
            <a:ext cx="390525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9011B49-AFB4-B080-893D-923FDA2006CC}"/>
              </a:ext>
            </a:extLst>
          </p:cNvPr>
          <p:cNvSpPr txBox="1"/>
          <p:nvPr/>
        </p:nvSpPr>
        <p:spPr>
          <a:xfrm flipH="1">
            <a:off x="3605542" y="1114321"/>
            <a:ext cx="810058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Favorisée par le déséquilibre diabétique</a:t>
            </a:r>
          </a:p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Par le déficit immunitaire </a:t>
            </a:r>
            <a:r>
              <a:rPr lang="fr-FR" dirty="0" err="1">
                <a:solidFill>
                  <a:schemeClr val="bg2"/>
                </a:solidFill>
              </a:rPr>
              <a:t>aquis</a:t>
            </a:r>
            <a:endParaRPr lang="fr-FR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Profond et superficiel (</a:t>
            </a:r>
            <a:r>
              <a:rPr lang="fr-FR" dirty="0" err="1">
                <a:solidFill>
                  <a:schemeClr val="bg2"/>
                </a:solidFill>
              </a:rPr>
              <a:t>prelevements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pfds</a:t>
            </a:r>
            <a:r>
              <a:rPr lang="fr-FR" dirty="0">
                <a:solidFill>
                  <a:schemeClr val="bg2"/>
                </a:solidFill>
              </a:rPr>
              <a:t>, </a:t>
            </a:r>
            <a:r>
              <a:rPr lang="fr-FR" dirty="0" err="1">
                <a:solidFill>
                  <a:schemeClr val="bg2"/>
                </a:solidFill>
              </a:rPr>
              <a:t>cdtionnement</a:t>
            </a:r>
            <a:r>
              <a:rPr lang="fr-FR" dirty="0">
                <a:solidFill>
                  <a:schemeClr val="bg2"/>
                </a:solidFill>
              </a:rPr>
              <a:t>, analyse)</a:t>
            </a:r>
          </a:p>
        </p:txBody>
      </p:sp>
      <p:pic>
        <p:nvPicPr>
          <p:cNvPr id="25607" name="Picture 6" descr="~AUT0009">
            <a:extLst>
              <a:ext uri="{FF2B5EF4-FFF2-40B4-BE49-F238E27FC236}">
                <a16:creationId xmlns:a16="http://schemas.microsoft.com/office/drawing/2014/main" id="{EEB750BB-2F5A-8490-E796-F47BAE254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" b="8289"/>
          <a:stretch>
            <a:fillRect/>
          </a:stretch>
        </p:blipFill>
        <p:spPr bwMode="auto">
          <a:xfrm>
            <a:off x="4008445" y="3754044"/>
            <a:ext cx="3724275" cy="29273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">
            <a:extLst>
              <a:ext uri="{FF2B5EF4-FFF2-40B4-BE49-F238E27FC236}">
                <a16:creationId xmlns:a16="http://schemas.microsoft.com/office/drawing/2014/main" id="{7ABF90CC-E82E-6BAC-0D6A-1A288449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532" y="3200400"/>
            <a:ext cx="11874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bg2"/>
                </a:solidFill>
              </a:rPr>
              <a:t>Abcès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02301072-F922-7F88-39A6-FA061F33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676" y="6089829"/>
            <a:ext cx="14605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400" dirty="0"/>
              <a:t>cellulite</a:t>
            </a: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D01FAFED-79B0-0999-2864-5F93D1271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6" y="6224194"/>
            <a:ext cx="31305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400" dirty="0" err="1"/>
              <a:t>Fasciite</a:t>
            </a:r>
            <a:r>
              <a:rPr lang="fr-FR" sz="2400" dirty="0"/>
              <a:t> nécrosante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0FA6B1-438F-3193-4EB3-33212E32EBE1}"/>
              </a:ext>
            </a:extLst>
          </p:cNvPr>
          <p:cNvSpPr/>
          <p:nvPr/>
        </p:nvSpPr>
        <p:spPr>
          <a:xfrm>
            <a:off x="5016455" y="2706294"/>
            <a:ext cx="6738938" cy="3975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Profondeur déterminant le Grade :</a:t>
            </a:r>
          </a:p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     0 :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Hyperkératose, lésion cicatrisée</a:t>
            </a:r>
          </a:p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     1 :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Ulcère superficiel</a:t>
            </a:r>
          </a:p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     2 :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Ulcère profond avec atteinte tendon ou capsule</a:t>
            </a:r>
          </a:p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     3 :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Ulcère profond avec atteinte os ou articulation</a:t>
            </a:r>
          </a:p>
          <a:p>
            <a:pPr>
              <a:lnSpc>
                <a:spcPct val="130000"/>
              </a:lnSpc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Infection et ischémie déterminant le stade</a:t>
            </a:r>
          </a:p>
          <a:p>
            <a:pPr lvl="1">
              <a:defRPr/>
            </a:pPr>
            <a:r>
              <a:rPr lang="fr-FR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STADE  A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: Pas d ’infection ni d ’ischémie</a:t>
            </a:r>
          </a:p>
          <a:p>
            <a:pPr lvl="1">
              <a:defRPr/>
            </a:pPr>
            <a:r>
              <a:rPr lang="fr-FR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STADE  B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: Infection</a:t>
            </a:r>
          </a:p>
          <a:p>
            <a:pPr lvl="1">
              <a:defRPr/>
            </a:pPr>
            <a:r>
              <a:rPr lang="fr-FR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STADE  C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: Ischémie</a:t>
            </a:r>
          </a:p>
          <a:p>
            <a:pPr lvl="1">
              <a:defRPr/>
            </a:pPr>
            <a:r>
              <a:rPr lang="fr-FR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STADE  D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: Infection et ischémie</a:t>
            </a:r>
          </a:p>
          <a:p>
            <a:pPr lvl="1">
              <a:defRPr/>
            </a:pP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	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D43E958-9EA9-0FD8-E153-C025497D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181600"/>
            <a:ext cx="1066800" cy="533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9A8CEEB-0C36-442D-7E57-75E9EC211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648200"/>
            <a:ext cx="1066800" cy="533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3054BE0C-AD8E-EF10-EC77-E584EBC8E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114800"/>
            <a:ext cx="1066800" cy="533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DD742CD3-E1EA-2503-DFA1-AE6B91CD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181600"/>
            <a:ext cx="1066800" cy="533400"/>
          </a:xfrm>
          <a:prstGeom prst="rect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3DB4FD79-9386-9AD9-66AB-919FC227A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581400"/>
            <a:ext cx="1066800" cy="533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BCF5CA3A-B9AF-0640-E603-D05E4F972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1066800" cy="533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C091753A-34C8-79BE-B80D-5DDAB6AFF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648200"/>
            <a:ext cx="1066800" cy="533400"/>
          </a:xfrm>
          <a:prstGeom prst="rect">
            <a:avLst/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5862D5C0-0F2F-3A29-9CCB-A7314354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181600"/>
            <a:ext cx="1066800" cy="533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id="{F60AB790-04BA-50FE-AD47-4D121081C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581400"/>
            <a:ext cx="1066800" cy="533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DB53D7C1-5E2B-FD84-F629-4BECDB0B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648200"/>
            <a:ext cx="1066800" cy="533400"/>
          </a:xfrm>
          <a:prstGeom prst="rect">
            <a:avLst/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E0F65096-A352-4176-023D-3470322CB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14800"/>
            <a:ext cx="1066800" cy="533400"/>
          </a:xfrm>
          <a:prstGeom prst="rect">
            <a:avLst/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462A2286-3186-C3F8-EA72-2229423F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181600"/>
            <a:ext cx="1066800" cy="533400"/>
          </a:xfrm>
          <a:prstGeom prst="rect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8" name="Rectangle 14">
            <a:extLst>
              <a:ext uri="{FF2B5EF4-FFF2-40B4-BE49-F238E27FC236}">
                <a16:creationId xmlns:a16="http://schemas.microsoft.com/office/drawing/2014/main" id="{38099465-44EE-9DD0-ABE0-B30481D14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581400"/>
            <a:ext cx="1066800" cy="533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id="{1226C781-E633-2134-AE11-35A3AFAFD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648200"/>
            <a:ext cx="1066800" cy="533400"/>
          </a:xfrm>
          <a:prstGeom prst="rect">
            <a:avLst/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0" name="Rectangle 16">
            <a:extLst>
              <a:ext uri="{FF2B5EF4-FFF2-40B4-BE49-F238E27FC236}">
                <a16:creationId xmlns:a16="http://schemas.microsoft.com/office/drawing/2014/main" id="{6324AEE9-4D55-82C9-EFEB-ADEFEE8A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1066800" cy="5334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1" name="Rectangle 17">
            <a:extLst>
              <a:ext uri="{FF2B5EF4-FFF2-40B4-BE49-F238E27FC236}">
                <a16:creationId xmlns:a16="http://schemas.microsoft.com/office/drawing/2014/main" id="{E20C5F49-A0FE-89CF-BB7D-70915EC22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114800"/>
            <a:ext cx="1066800" cy="5334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9106" name="Rectangle 18">
            <a:extLst>
              <a:ext uri="{FF2B5EF4-FFF2-40B4-BE49-F238E27FC236}">
                <a16:creationId xmlns:a16="http://schemas.microsoft.com/office/drawing/2014/main" id="{8FEE2283-5E05-95F2-B226-8833FA00E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552" y="274638"/>
            <a:ext cx="814724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5400" dirty="0">
                <a:solidFill>
                  <a:schemeClr val="bg2"/>
                </a:solidFill>
              </a:rPr>
              <a:t>Classification d’Armstrong</a:t>
            </a:r>
            <a:br>
              <a:rPr lang="fr-FR" sz="5400" dirty="0">
                <a:solidFill>
                  <a:schemeClr val="bg2"/>
                </a:solidFill>
              </a:rPr>
            </a:br>
            <a:r>
              <a:rPr lang="fr-FR" sz="5400" dirty="0">
                <a:solidFill>
                  <a:schemeClr val="bg2"/>
                </a:solidFill>
              </a:rPr>
              <a:t>Texas </a:t>
            </a:r>
            <a:r>
              <a:rPr lang="fr-FR" sz="5400" dirty="0" err="1">
                <a:solidFill>
                  <a:schemeClr val="bg2"/>
                </a:solidFill>
              </a:rPr>
              <a:t>University</a:t>
            </a:r>
            <a:endParaRPr lang="fr-FR" sz="5400" dirty="0">
              <a:solidFill>
                <a:schemeClr val="bg2"/>
              </a:solidFill>
            </a:endParaRPr>
          </a:p>
        </p:txBody>
      </p:sp>
      <p:sp>
        <p:nvSpPr>
          <p:cNvPr id="26643" name="Text Box 20">
            <a:extLst>
              <a:ext uri="{FF2B5EF4-FFF2-40B4-BE49-F238E27FC236}">
                <a16:creationId xmlns:a16="http://schemas.microsoft.com/office/drawing/2014/main" id="{76CB71CD-EF00-85D0-ED28-4438CC6C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276476"/>
            <a:ext cx="88931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768600" algn="l"/>
                <a:tab pos="3422650" algn="l"/>
                <a:tab pos="4375150" algn="l"/>
                <a:tab pos="4762500" algn="l"/>
                <a:tab pos="5803900" algn="l"/>
                <a:tab pos="6102350" algn="l"/>
                <a:tab pos="7054850" algn="l"/>
                <a:tab pos="733742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					</a:t>
            </a: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Atteinte	 Atteinte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	   Ulcère	  Ulcère	tendons 	articulaire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	épithélialisé	superficiel	 capsule	 osseuse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Propre		</a:t>
            </a:r>
            <a:r>
              <a:rPr lang="fr-FR" altLang="fr-FR" sz="2400">
                <a:latin typeface="Times New Roman" panose="02020603050405020304" pitchFamily="18" charset="0"/>
              </a:rPr>
              <a:t>0A		IA		IIA		IIIA</a:t>
            </a:r>
          </a:p>
          <a:p>
            <a:pPr eaLnBrk="1" hangingPunct="1">
              <a:spcBef>
                <a:spcPct val="4000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Infecté, non ischémique	0B		IB</a:t>
            </a:r>
            <a:r>
              <a:rPr lang="fr-FR" altLang="fr-FR" sz="2400">
                <a:latin typeface="Times New Roman" panose="02020603050405020304" pitchFamily="18" charset="0"/>
              </a:rPr>
              <a:t>		IIB		IIIB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Ischémique, non infecté	</a:t>
            </a:r>
            <a:r>
              <a:rPr lang="fr-FR" altLang="fr-FR" sz="2400">
                <a:latin typeface="Times New Roman" panose="02020603050405020304" pitchFamily="18" charset="0"/>
              </a:rPr>
              <a:t>0C		IC		IIC		IIIC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Infecté et ischémique	</a:t>
            </a:r>
            <a:r>
              <a:rPr lang="fr-FR" altLang="fr-FR" sz="2400">
                <a:latin typeface="Times New Roman" panose="02020603050405020304" pitchFamily="18" charset="0"/>
              </a:rPr>
              <a:t>	0D		ID		IID		IIID</a:t>
            </a:r>
          </a:p>
        </p:txBody>
      </p:sp>
      <p:sp>
        <p:nvSpPr>
          <p:cNvPr id="26644" name="Text Box 21">
            <a:extLst>
              <a:ext uri="{FF2B5EF4-FFF2-40B4-BE49-F238E27FC236}">
                <a16:creationId xmlns:a16="http://schemas.microsoft.com/office/drawing/2014/main" id="{3B55476D-9272-FC10-5F1E-8481EA78B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6137275"/>
            <a:ext cx="839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2292350" algn="l"/>
                <a:tab pos="3422650" algn="l"/>
                <a:tab pos="4568825" algn="l"/>
                <a:tab pos="5715000" algn="l"/>
                <a:tab pos="6861175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olidFill>
                  <a:schemeClr val="bg2"/>
                </a:solidFill>
                <a:latin typeface="Times New Roman" panose="02020603050405020304" pitchFamily="18" charset="0"/>
              </a:rPr>
              <a:t>Amputations :	0% 	10%	25%	50%	90-100%</a:t>
            </a:r>
          </a:p>
        </p:txBody>
      </p:sp>
      <p:sp>
        <p:nvSpPr>
          <p:cNvPr id="26645" name="Rectangle 22">
            <a:extLst>
              <a:ext uri="{FF2B5EF4-FFF2-40B4-BE49-F238E27FC236}">
                <a16:creationId xmlns:a16="http://schemas.microsoft.com/office/drawing/2014/main" id="{5500E9AC-A2A9-1CAF-8388-BC00855B9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248400"/>
            <a:ext cx="304800" cy="3048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6" name="Rectangle 23">
            <a:extLst>
              <a:ext uri="{FF2B5EF4-FFF2-40B4-BE49-F238E27FC236}">
                <a16:creationId xmlns:a16="http://schemas.microsoft.com/office/drawing/2014/main" id="{75E639E9-4215-7FCC-6716-72E944D9E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248400"/>
            <a:ext cx="304800" cy="3048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7" name="Rectangle 24">
            <a:extLst>
              <a:ext uri="{FF2B5EF4-FFF2-40B4-BE49-F238E27FC236}">
                <a16:creationId xmlns:a16="http://schemas.microsoft.com/office/drawing/2014/main" id="{1BB16689-EE2E-1CB0-4DB9-8DA5D210E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248400"/>
            <a:ext cx="304800" cy="304800"/>
          </a:xfrm>
          <a:prstGeom prst="rect">
            <a:avLst/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8" name="Rectangle 25">
            <a:extLst>
              <a:ext uri="{FF2B5EF4-FFF2-40B4-BE49-F238E27FC236}">
                <a16:creationId xmlns:a16="http://schemas.microsoft.com/office/drawing/2014/main" id="{C3F5F992-0957-95B8-0349-D539A9183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248400"/>
            <a:ext cx="304800" cy="304800"/>
          </a:xfrm>
          <a:prstGeom prst="rect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649" name="Rectangle 26">
            <a:extLst>
              <a:ext uri="{FF2B5EF4-FFF2-40B4-BE49-F238E27FC236}">
                <a16:creationId xmlns:a16="http://schemas.microsoft.com/office/drawing/2014/main" id="{EB0F98CD-3AC8-CCFC-7F18-C2D77818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248400"/>
            <a:ext cx="304800" cy="3048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6D812C2-FC2D-D990-83D9-1A4AA8ECF6DE}"/>
              </a:ext>
            </a:extLst>
          </p:cNvPr>
          <p:cNvSpPr txBox="1"/>
          <p:nvPr/>
        </p:nvSpPr>
        <p:spPr>
          <a:xfrm>
            <a:off x="406399" y="1963738"/>
            <a:ext cx="3777673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rgbClr val="FF0000"/>
                </a:solidFill>
              </a:rPr>
              <a:t>URGENCE</a:t>
            </a:r>
          </a:p>
          <a:p>
            <a:pPr algn="ctr">
              <a:defRPr/>
            </a:pPr>
            <a:r>
              <a:rPr lang="fr-FR" sz="2000" dirty="0">
                <a:solidFill>
                  <a:srgbClr val="FF0000"/>
                </a:solidFill>
              </a:rPr>
              <a:t>Voir un spécialiste du pied diabétique: diabétologue, </a:t>
            </a:r>
            <a:r>
              <a:rPr lang="fr-FR" sz="2000" dirty="0" err="1">
                <a:solidFill>
                  <a:srgbClr val="FF0000"/>
                </a:solidFill>
              </a:rPr>
              <a:t>chir</a:t>
            </a:r>
            <a:r>
              <a:rPr lang="fr-FR" sz="2000" dirty="0">
                <a:solidFill>
                  <a:srgbClr val="FF0000"/>
                </a:solidFill>
              </a:rPr>
              <a:t> vasculaire, spé en plaies…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>
            <a:extLst>
              <a:ext uri="{FF2B5EF4-FFF2-40B4-BE49-F238E27FC236}">
                <a16:creationId xmlns:a16="http://schemas.microsoft.com/office/drawing/2014/main" id="{34C30BF4-5303-534A-37E1-19E6EC175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5884" y="84139"/>
            <a:ext cx="666023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Démarche thérapeutique</a:t>
            </a:r>
          </a:p>
        </p:txBody>
      </p:sp>
      <p:sp>
        <p:nvSpPr>
          <p:cNvPr id="27651" name="Rectangle 18">
            <a:extLst>
              <a:ext uri="{FF2B5EF4-FFF2-40B4-BE49-F238E27FC236}">
                <a16:creationId xmlns:a16="http://schemas.microsoft.com/office/drawing/2014/main" id="{BDDC166B-8F25-12BF-FBA9-54893AC9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218" y="1268414"/>
            <a:ext cx="3357563" cy="5286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>
                <a:solidFill>
                  <a:schemeClr val="bg2"/>
                </a:solidFill>
              </a:rPr>
              <a:t>Diagnostic Clinique</a:t>
            </a:r>
          </a:p>
        </p:txBody>
      </p:sp>
      <p:sp>
        <p:nvSpPr>
          <p:cNvPr id="10246" name="Rectangle 19">
            <a:extLst>
              <a:ext uri="{FF2B5EF4-FFF2-40B4-BE49-F238E27FC236}">
                <a16:creationId xmlns:a16="http://schemas.microsoft.com/office/drawing/2014/main" id="{0AC664AD-4C06-966D-975E-EB0C548AC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742" y="2367758"/>
            <a:ext cx="5624513" cy="954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/>
              <a:t>Examens complémentaires non-invasifs + bilan du polyvasculaire</a:t>
            </a:r>
          </a:p>
        </p:txBody>
      </p:sp>
      <p:sp>
        <p:nvSpPr>
          <p:cNvPr id="10247" name="Rectangle 23">
            <a:extLst>
              <a:ext uri="{FF2B5EF4-FFF2-40B4-BE49-F238E27FC236}">
                <a16:creationId xmlns:a16="http://schemas.microsoft.com/office/drawing/2014/main" id="{DF977541-B211-DDF3-E02B-81898260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99" y="3834232"/>
            <a:ext cx="6372225" cy="955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bg2"/>
                </a:solidFill>
              </a:rPr>
              <a:t>Décisions thérapeutiques: geste de revascularisation envisagée</a:t>
            </a:r>
          </a:p>
        </p:txBody>
      </p:sp>
      <p:sp>
        <p:nvSpPr>
          <p:cNvPr id="27655" name="AutoShape 25">
            <a:extLst>
              <a:ext uri="{FF2B5EF4-FFF2-40B4-BE49-F238E27FC236}">
                <a16:creationId xmlns:a16="http://schemas.microsoft.com/office/drawing/2014/main" id="{FA1A9531-EB7C-0BD4-27B4-3007F2B07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599" y="1821319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7656" name="AutoShape 26">
            <a:extLst>
              <a:ext uri="{FF2B5EF4-FFF2-40B4-BE49-F238E27FC236}">
                <a16:creationId xmlns:a16="http://schemas.microsoft.com/office/drawing/2014/main" id="{CDE4037D-2149-4973-0B8D-09D32E48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112" y="3393369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7658" name="Text Box 29">
            <a:extLst>
              <a:ext uri="{FF2B5EF4-FFF2-40B4-BE49-F238E27FC236}">
                <a16:creationId xmlns:a16="http://schemas.microsoft.com/office/drawing/2014/main" id="{C114C4D2-4DF9-302B-14B5-EA29CFD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817" y="5513808"/>
            <a:ext cx="4751388" cy="830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rgbClr val="000000"/>
                </a:solidFill>
              </a:rPr>
              <a:t>Angioplastie et/ou chirurgie et/ou amputation</a:t>
            </a:r>
          </a:p>
        </p:txBody>
      </p:sp>
      <p:sp>
        <p:nvSpPr>
          <p:cNvPr id="27659" name="AutoShape 26">
            <a:extLst>
              <a:ext uri="{FF2B5EF4-FFF2-40B4-BE49-F238E27FC236}">
                <a16:creationId xmlns:a16="http://schemas.microsoft.com/office/drawing/2014/main" id="{A29E6544-3E2E-1418-6658-505830614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112" y="4957944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96A787E-3C8C-D5EC-F12E-B37FC890D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7064" y="1278707"/>
            <a:ext cx="8717871" cy="766809"/>
          </a:xfrm>
          <a:solidFill>
            <a:schemeClr val="accent2"/>
          </a:solidFill>
        </p:spPr>
        <p:txBody>
          <a:bodyPr vert="horz" lIns="90488" tIns="44450" rIns="90488" bIns="4445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000" dirty="0">
                <a:solidFill>
                  <a:schemeClr val="bg2"/>
                </a:solidFill>
                <a:effectLst/>
              </a:rPr>
              <a:t>Stades de Leriche et Fontaine?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1B1521C-0E81-1855-F620-22AAE3B9C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0458" y="2541201"/>
            <a:ext cx="6659562" cy="2528888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Stade 0: Pas d'artériopathie.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Stade 1: Absence d’un pouls.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Stade 2: Claudication intermittente.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Stade 3: Douleurs de décubitus.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Stade 4: Troubles trophiques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8676" name="Rectangle 7">
            <a:extLst>
              <a:ext uri="{FF2B5EF4-FFF2-40B4-BE49-F238E27FC236}">
                <a16:creationId xmlns:a16="http://schemas.microsoft.com/office/drawing/2014/main" id="{3BFAA166-EA72-EBC5-245F-9AC8AAA18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11003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400" b="1" dirty="0">
                <a:solidFill>
                  <a:schemeClr val="bg2"/>
                </a:solidFill>
              </a:rPr>
              <a:t>Diagnostic Clinique</a:t>
            </a:r>
          </a:p>
        </p:txBody>
      </p:sp>
      <p:sp>
        <p:nvSpPr>
          <p:cNvPr id="12293" name="AutoShape 8">
            <a:extLst>
              <a:ext uri="{FF2B5EF4-FFF2-40B4-BE49-F238E27FC236}">
                <a16:creationId xmlns:a16="http://schemas.microsoft.com/office/drawing/2014/main" id="{56EFC22A-7968-9482-C8DF-DE77218CE528}"/>
              </a:ext>
            </a:extLst>
          </p:cNvPr>
          <p:cNvSpPr>
            <a:spLocks/>
          </p:cNvSpPr>
          <p:nvPr/>
        </p:nvSpPr>
        <p:spPr bwMode="auto">
          <a:xfrm>
            <a:off x="6663432" y="3983038"/>
            <a:ext cx="304800" cy="685800"/>
          </a:xfrm>
          <a:prstGeom prst="rightBracket">
            <a:avLst>
              <a:gd name="adj" fmla="val 1875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12294" name="Text Box 9">
            <a:extLst>
              <a:ext uri="{FF2B5EF4-FFF2-40B4-BE49-F238E27FC236}">
                <a16:creationId xmlns:a16="http://schemas.microsoft.com/office/drawing/2014/main" id="{38978D69-C86D-AF64-6D62-3B944E5D7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145" y="3852863"/>
            <a:ext cx="1920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u="sng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Ischémie critique</a:t>
            </a:r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B95F3A07-9AC7-9DC5-B8D7-28CE24F7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424" y="5565774"/>
            <a:ext cx="6661150" cy="9223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dirty="0"/>
              <a:t>Souvent indolore</a:t>
            </a:r>
          </a:p>
          <a:p>
            <a:pPr algn="ctr">
              <a:defRPr/>
            </a:pPr>
            <a:r>
              <a:rPr lang="fr-FR" dirty="0"/>
              <a:t>50% des cas passage </a:t>
            </a:r>
          </a:p>
          <a:p>
            <a:pPr algn="ctr">
              <a:defRPr/>
            </a:pPr>
            <a:r>
              <a:rPr lang="fr-FR" dirty="0"/>
              <a:t>direct en ischémie critique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0776">
            <a:extLst>
              <a:ext uri="{FF2B5EF4-FFF2-40B4-BE49-F238E27FC236}">
                <a16:creationId xmlns:a16="http://schemas.microsoft.com/office/drawing/2014/main" id="{5720D0BB-0078-A260-9034-DEA4D0D3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9" y="3887786"/>
            <a:ext cx="208756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EF5819-CBEA-A2B5-5CD5-989FF6A8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56" y="0"/>
            <a:ext cx="541094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Diagnostic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45178A-A19C-D90C-0159-F7C67DF2B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5" y="1600200"/>
            <a:ext cx="6337300" cy="2997200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Examiner les pieds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fr-FR" sz="2000" b="1" u="sng" dirty="0">
                <a:solidFill>
                  <a:schemeClr val="bg2"/>
                </a:solidFill>
              </a:rPr>
              <a:t>Faire déchausser les malades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Recherche d’une neuropathie au </a:t>
            </a:r>
            <a:r>
              <a:rPr lang="fr-FR" sz="2000" dirty="0" err="1">
                <a:solidFill>
                  <a:schemeClr val="tx2">
                    <a:lumMod val="50000"/>
                  </a:schemeClr>
                </a:solidFill>
              </a:rPr>
              <a:t>monofilament</a:t>
            </a: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Recherche de pouls périphérique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Recherche  de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déformations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signes ischémiques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plaies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28" name="Group 3">
            <a:extLst>
              <a:ext uri="{FF2B5EF4-FFF2-40B4-BE49-F238E27FC236}">
                <a16:creationId xmlns:a16="http://schemas.microsoft.com/office/drawing/2014/main" id="{B5F78661-06EB-5B70-1145-8F7503E7B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850029"/>
              </p:ext>
            </p:extLst>
          </p:nvPr>
        </p:nvGraphicFramePr>
        <p:xfrm>
          <a:off x="4440213" y="1081608"/>
          <a:ext cx="5616624" cy="455084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60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GRADE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DEFINITION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Ni neuropathie, ni artérite</a:t>
                      </a: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possibilité de déformations non spécifiques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Neuropathie</a:t>
                      </a:r>
                      <a:r>
                        <a:rPr kumimoji="0" lang="fr-FR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fr-F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monofilament</a:t>
                      </a: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non perçu à au moins un point 2 fois sur 3) sans artérite ni déformation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3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Neuropathie + artérite et /ou déformation</a:t>
                      </a:r>
                      <a:endParaRPr kumimoji="0" lang="fr-FR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Antécédent d’ulcération </a:t>
                      </a: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ayant duré plus de 4 semaines ou d’amputation.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99D758AE-88A6-D4B9-7B9A-23A2414722D3}"/>
              </a:ext>
            </a:extLst>
          </p:cNvPr>
          <p:cNvSpPr txBox="1"/>
          <p:nvPr/>
        </p:nvSpPr>
        <p:spPr>
          <a:xfrm>
            <a:off x="9798050" y="2163764"/>
            <a:ext cx="514350" cy="36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5%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5316BFE-FE23-E382-21E3-2DD832AF413D}"/>
              </a:ext>
            </a:extLst>
          </p:cNvPr>
          <p:cNvSpPr txBox="1"/>
          <p:nvPr/>
        </p:nvSpPr>
        <p:spPr>
          <a:xfrm>
            <a:off x="9798051" y="3316289"/>
            <a:ext cx="619125" cy="36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15%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1C7AE86-79D1-0ADC-D8FA-390C6C645B33}"/>
              </a:ext>
            </a:extLst>
          </p:cNvPr>
          <p:cNvSpPr txBox="1"/>
          <p:nvPr/>
        </p:nvSpPr>
        <p:spPr>
          <a:xfrm>
            <a:off x="9798051" y="4275139"/>
            <a:ext cx="619125" cy="36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19%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C564CC4-FC17-BC64-41F3-01124E2EF66C}"/>
              </a:ext>
            </a:extLst>
          </p:cNvPr>
          <p:cNvSpPr txBox="1"/>
          <p:nvPr/>
        </p:nvSpPr>
        <p:spPr>
          <a:xfrm>
            <a:off x="9798050" y="5157788"/>
            <a:ext cx="655638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56%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40A7AFE-2F12-15DE-AF3F-A08CE1D7E5C5}"/>
              </a:ext>
            </a:extLst>
          </p:cNvPr>
          <p:cNvSpPr txBox="1"/>
          <p:nvPr/>
        </p:nvSpPr>
        <p:spPr>
          <a:xfrm>
            <a:off x="9442451" y="1225551"/>
            <a:ext cx="1376363" cy="6461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Ulcération </a:t>
            </a:r>
          </a:p>
          <a:p>
            <a:pPr algn="ctr">
              <a:defRPr/>
            </a:pPr>
            <a:r>
              <a:rPr lang="fr-FR" dirty="0">
                <a:solidFill>
                  <a:schemeClr val="bg2"/>
                </a:solidFill>
              </a:rPr>
              <a:t>À 3ans</a:t>
            </a:r>
          </a:p>
        </p:txBody>
      </p:sp>
      <p:pic>
        <p:nvPicPr>
          <p:cNvPr id="29708" name="Picture 2" descr="DSCN2095">
            <a:extLst>
              <a:ext uri="{FF2B5EF4-FFF2-40B4-BE49-F238E27FC236}">
                <a16:creationId xmlns:a16="http://schemas.microsoft.com/office/drawing/2014/main" id="{5C8CDFFC-064D-1494-A21B-970A9AD2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3163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2" descr="DSCN2084">
            <a:extLst>
              <a:ext uri="{FF2B5EF4-FFF2-40B4-BE49-F238E27FC236}">
                <a16:creationId xmlns:a16="http://schemas.microsoft.com/office/drawing/2014/main" id="{6B3BA210-C957-0E95-71A6-5F765BCD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35" y="1752309"/>
            <a:ext cx="24431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i154849">
            <a:extLst>
              <a:ext uri="{FF2B5EF4-FFF2-40B4-BE49-F238E27FC236}">
                <a16:creationId xmlns:a16="http://schemas.microsoft.com/office/drawing/2014/main" id="{20DB54BD-D3D2-F152-780A-7C86F900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488" r="15625" b="37773"/>
          <a:stretch>
            <a:fillRect/>
          </a:stretch>
        </p:blipFill>
        <p:spPr bwMode="auto">
          <a:xfrm>
            <a:off x="6634164" y="3375026"/>
            <a:ext cx="4033837" cy="348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1027" descr="nxi_renal_vr1">
            <a:extLst>
              <a:ext uri="{FF2B5EF4-FFF2-40B4-BE49-F238E27FC236}">
                <a16:creationId xmlns:a16="http://schemas.microsoft.com/office/drawing/2014/main" id="{0D5FC0B0-0A4D-6B5B-525A-641ADD6A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33528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1028" descr="i123549">
            <a:extLst>
              <a:ext uri="{FF2B5EF4-FFF2-40B4-BE49-F238E27FC236}">
                <a16:creationId xmlns:a16="http://schemas.microsoft.com/office/drawing/2014/main" id="{F24FCD9C-68C3-BAB1-B2DC-57AB4268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3" t="25444" r="23438" b="9375"/>
          <a:stretch>
            <a:fillRect/>
          </a:stretch>
        </p:blipFill>
        <p:spPr bwMode="auto">
          <a:xfrm>
            <a:off x="2819880" y="2528887"/>
            <a:ext cx="1979612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1029" descr="aheart4">
            <a:extLst>
              <a:ext uri="{FF2B5EF4-FFF2-40B4-BE49-F238E27FC236}">
                <a16:creationId xmlns:a16="http://schemas.microsoft.com/office/drawing/2014/main" id="{10406951-FC26-2FF3-66E9-FC5F7C66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1414"/>
            <a:ext cx="1676400" cy="1906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1030">
            <a:extLst>
              <a:ext uri="{FF2B5EF4-FFF2-40B4-BE49-F238E27FC236}">
                <a16:creationId xmlns:a16="http://schemas.microsoft.com/office/drawing/2014/main" id="{9F8A5FCD-6870-FF1B-8A77-FB1BD968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8056" r="32292" b="29167"/>
          <a:stretch>
            <a:fillRect/>
          </a:stretch>
        </p:blipFill>
        <p:spPr bwMode="auto">
          <a:xfrm>
            <a:off x="6634164" y="1106488"/>
            <a:ext cx="311943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031">
            <a:extLst>
              <a:ext uri="{FF2B5EF4-FFF2-40B4-BE49-F238E27FC236}">
                <a16:creationId xmlns:a16="http://schemas.microsoft.com/office/drawing/2014/main" id="{FE1C6413-35E7-E780-A9EF-2A6C5D6A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3889" r="2083" b="8333"/>
          <a:stretch>
            <a:fillRect/>
          </a:stretch>
        </p:blipFill>
        <p:spPr bwMode="auto">
          <a:xfrm>
            <a:off x="4276724" y="3466306"/>
            <a:ext cx="2555875" cy="2459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1032">
            <a:extLst>
              <a:ext uri="{FF2B5EF4-FFF2-40B4-BE49-F238E27FC236}">
                <a16:creationId xmlns:a16="http://schemas.microsoft.com/office/drawing/2014/main" id="{DF426A7B-F265-9DA4-D69D-B2904907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30247" r="47916" b="16667"/>
          <a:stretch>
            <a:fillRect/>
          </a:stretch>
        </p:blipFill>
        <p:spPr bwMode="auto">
          <a:xfrm>
            <a:off x="6634164" y="41275"/>
            <a:ext cx="16224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033" descr="i265780">
            <a:extLst>
              <a:ext uri="{FF2B5EF4-FFF2-40B4-BE49-F238E27FC236}">
                <a16:creationId xmlns:a16="http://schemas.microsoft.com/office/drawing/2014/main" id="{3FBA4739-E7C2-7240-2EFC-5804EA9AD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4688" r="21875" b="1563"/>
          <a:stretch>
            <a:fillRect/>
          </a:stretch>
        </p:blipFill>
        <p:spPr bwMode="auto">
          <a:xfrm>
            <a:off x="1177926" y="-152400"/>
            <a:ext cx="2667000" cy="441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34">
            <a:extLst>
              <a:ext uri="{FF2B5EF4-FFF2-40B4-BE49-F238E27FC236}">
                <a16:creationId xmlns:a16="http://schemas.microsoft.com/office/drawing/2014/main" id="{97C8BB04-47D0-9303-DFA2-282F9065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0834" r="30208" b="23610"/>
          <a:stretch>
            <a:fillRect/>
          </a:stretch>
        </p:blipFill>
        <p:spPr bwMode="auto">
          <a:xfrm>
            <a:off x="3983602" y="1385887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17EFA291-3A70-6020-7EDD-1F0B56627F7F}"/>
              </a:ext>
            </a:extLst>
          </p:cNvPr>
          <p:cNvSpPr txBox="1">
            <a:spLocks/>
          </p:cNvSpPr>
          <p:nvPr/>
        </p:nvSpPr>
        <p:spPr>
          <a:xfrm>
            <a:off x="2778125" y="2684654"/>
            <a:ext cx="6635750" cy="8572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algn="ctr">
              <a:defRPr/>
            </a:pPr>
            <a:r>
              <a:rPr lang="fr-FR" sz="4100" b="1" dirty="0">
                <a:ln w="6350">
                  <a:noFill/>
                </a:ln>
                <a:solidFill>
                  <a:schemeClr val="bg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Examens complémentaires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15698-2BC6-7E57-9F8E-9514B5D2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744" y="188640"/>
            <a:ext cx="687625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chemeClr val="bg2"/>
                </a:solidFill>
              </a:rPr>
              <a:t>IPS= indice de pression systolique </a:t>
            </a:r>
            <a:r>
              <a:rPr lang="fr-FR" sz="2700" dirty="0">
                <a:solidFill>
                  <a:schemeClr val="bg2"/>
                </a:solidFill>
              </a:rPr>
              <a:t>(évaluation macrocirculation)</a:t>
            </a:r>
          </a:p>
        </p:txBody>
      </p:sp>
      <p:pic>
        <p:nvPicPr>
          <p:cNvPr id="38916" name="Picture 6">
            <a:extLst>
              <a:ext uri="{FF2B5EF4-FFF2-40B4-BE49-F238E27FC236}">
                <a16:creationId xmlns:a16="http://schemas.microsoft.com/office/drawing/2014/main" id="{E4C690E2-20A5-7908-5724-06442AF6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08" y="4564140"/>
            <a:ext cx="29289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OPPLER3">
            <a:extLst>
              <a:ext uri="{FF2B5EF4-FFF2-40B4-BE49-F238E27FC236}">
                <a16:creationId xmlns:a16="http://schemas.microsoft.com/office/drawing/2014/main" id="{F3B71CED-45F8-204A-7CAE-A02925FF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6000"/>
          </a:blip>
          <a:srcRect l="1544" t="1579"/>
          <a:stretch>
            <a:fillRect/>
          </a:stretch>
        </p:blipFill>
        <p:spPr bwMode="auto">
          <a:xfrm>
            <a:off x="3407570" y="4564141"/>
            <a:ext cx="2786062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8FFEF-1B86-0C23-7E6C-043473E18D8A}"/>
              </a:ext>
            </a:extLst>
          </p:cNvPr>
          <p:cNvSpPr/>
          <p:nvPr/>
        </p:nvSpPr>
        <p:spPr>
          <a:xfrm>
            <a:off x="4224339" y="1341439"/>
            <a:ext cx="6048375" cy="2808287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400" dirty="0"/>
          </a:p>
          <a:p>
            <a:pPr algn="ctr">
              <a:defRPr/>
            </a:pPr>
            <a:endParaRPr lang="fr-FR" sz="2400" dirty="0"/>
          </a:p>
          <a:p>
            <a:pPr algn="ctr">
              <a:defRPr/>
            </a:pPr>
            <a:r>
              <a:rPr lang="fr-FR" sz="2400" dirty="0"/>
              <a:t>pression systolique cheville</a:t>
            </a:r>
          </a:p>
          <a:p>
            <a:pPr algn="ctr">
              <a:defRPr/>
            </a:pPr>
            <a:r>
              <a:rPr lang="fr-FR" sz="2400" dirty="0"/>
              <a:t>pression systolique bras</a:t>
            </a:r>
          </a:p>
          <a:p>
            <a:pPr>
              <a:defRPr/>
            </a:pPr>
            <a:endParaRPr lang="fr-FR" sz="2000" b="1" dirty="0"/>
          </a:p>
          <a:p>
            <a:pPr>
              <a:defRPr/>
            </a:pPr>
            <a:r>
              <a:rPr lang="fr-FR" sz="2000" b="1" dirty="0"/>
              <a:t>IPS 0.9-1.3   Pas d’AOMI</a:t>
            </a:r>
          </a:p>
          <a:p>
            <a:pPr>
              <a:defRPr/>
            </a:pPr>
            <a:r>
              <a:rPr lang="fr-FR" sz="2000" b="1" dirty="0"/>
              <a:t>IPS &lt;  0,75   AOMI mal tolérée </a:t>
            </a:r>
          </a:p>
          <a:p>
            <a:pPr>
              <a:defRPr/>
            </a:pPr>
            <a:r>
              <a:rPr lang="fr-FR" sz="2000" b="1" dirty="0"/>
              <a:t>IPS &lt;  0,50   Seuil d'ischémie critique</a:t>
            </a:r>
          </a:p>
          <a:p>
            <a:pPr>
              <a:defRPr/>
            </a:pPr>
            <a:r>
              <a:rPr lang="fr-FR" sz="2000" b="1" dirty="0">
                <a:solidFill>
                  <a:srgbClr val="00FF00"/>
                </a:solidFill>
              </a:rPr>
              <a:t>IPS &gt;&gt; 1,3    Médiacalcose (</a:t>
            </a:r>
            <a:r>
              <a:rPr lang="fr-FR" sz="2000" b="1" dirty="0" err="1">
                <a:solidFill>
                  <a:srgbClr val="00FF00"/>
                </a:solidFill>
              </a:rPr>
              <a:t>Diabète,IR</a:t>
            </a:r>
            <a:r>
              <a:rPr lang="fr-FR" sz="2000" b="1" dirty="0">
                <a:solidFill>
                  <a:srgbClr val="00FF00"/>
                </a:solidFill>
              </a:rPr>
              <a:t>)</a:t>
            </a:r>
          </a:p>
          <a:p>
            <a:pPr algn="ctr">
              <a:defRPr/>
            </a:pPr>
            <a:endParaRPr lang="fr-FR" sz="240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24A0D8F-4C6F-1D7F-1E8F-48AF19ABCE0F}"/>
              </a:ext>
            </a:extLst>
          </p:cNvPr>
          <p:cNvCxnSpPr/>
          <p:nvPr/>
        </p:nvCxnSpPr>
        <p:spPr>
          <a:xfrm>
            <a:off x="5232400" y="2133600"/>
            <a:ext cx="40322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5" name="Picture 4">
            <a:extLst>
              <a:ext uri="{FF2B5EF4-FFF2-40B4-BE49-F238E27FC236}">
                <a16:creationId xmlns:a16="http://schemas.microsoft.com/office/drawing/2014/main" id="{31A907F5-60AB-5B36-47B0-FDA4AD1A0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r="68129"/>
          <a:stretch>
            <a:fillRect/>
          </a:stretch>
        </p:blipFill>
        <p:spPr>
          <a:xfrm>
            <a:off x="299242" y="630316"/>
            <a:ext cx="2484438" cy="39338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polyvasculaire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083" y="1282278"/>
            <a:ext cx="5227208" cy="27926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2" y="1443311"/>
            <a:ext cx="4754006" cy="2879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210" y="3666524"/>
            <a:ext cx="4504943" cy="31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32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97C9D-9DB3-AFA5-5B2B-6490448C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1A7D4E-9AA4-7C9F-33B7-FB959CE9F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6" y="63374"/>
            <a:ext cx="8500154" cy="6224937"/>
          </a:xfrm>
        </p:spPr>
      </p:pic>
    </p:spTree>
    <p:extLst>
      <p:ext uri="{BB962C8B-B14F-4D97-AF65-F5344CB8AC3E}">
        <p14:creationId xmlns:p14="http://schemas.microsoft.com/office/powerpoint/2010/main" val="7208849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601ED6FB-AD94-2421-2B8C-4F8C74E00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6889" y="2408277"/>
            <a:ext cx="5905500" cy="762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TcPO2</a:t>
            </a:r>
            <a:endParaRPr lang="fr-FR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68680" lvl="1" indent="-283464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fr-FR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987" name="Picture 5" descr="TcPO2">
            <a:extLst>
              <a:ext uri="{FF2B5EF4-FFF2-40B4-BE49-F238E27FC236}">
                <a16:creationId xmlns:a16="http://schemas.microsoft.com/office/drawing/2014/main" id="{EF9CFC06-87D7-FDBD-0DDB-CE83AB05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29" y="1969884"/>
            <a:ext cx="2181125" cy="174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>
            <a:extLst>
              <a:ext uri="{FF2B5EF4-FFF2-40B4-BE49-F238E27FC236}">
                <a16:creationId xmlns:a16="http://schemas.microsoft.com/office/drawing/2014/main" id="{9A8135A9-DB30-9932-6926-AAEA71378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986" y="890839"/>
            <a:ext cx="701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2"/>
                </a:solidFill>
              </a:rPr>
              <a:t>Différencie origine vasculaire ou neurologique du trouble trophique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2"/>
                </a:solidFill>
              </a:rPr>
              <a:t>Valeur prédictive du niveau d’amputation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>
              <a:solidFill>
                <a:schemeClr val="bg2"/>
              </a:solidFill>
            </a:endParaRPr>
          </a:p>
        </p:txBody>
      </p:sp>
      <p:pic>
        <p:nvPicPr>
          <p:cNvPr id="41989" name="Picture 7" descr="TcPO2 (2)">
            <a:extLst>
              <a:ext uri="{FF2B5EF4-FFF2-40B4-BE49-F238E27FC236}">
                <a16:creationId xmlns:a16="http://schemas.microsoft.com/office/drawing/2014/main" id="{B5373695-05FE-5408-3F5E-A49D3CF1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06" y="1970577"/>
            <a:ext cx="19558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47669B1-93D5-4DD5-F59B-93C5BA51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196" y="3706947"/>
            <a:ext cx="7164387" cy="10525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lvl="2">
              <a:lnSpc>
                <a:spcPct val="110000"/>
              </a:lnSpc>
              <a:spcBef>
                <a:spcPct val="20000"/>
              </a:spcBef>
              <a:defRPr/>
            </a:pPr>
            <a:r>
              <a:rPr lang="fr-FR" sz="2400" b="1" u="sng" dirty="0">
                <a:solidFill>
                  <a:schemeClr val="bg2"/>
                </a:solidFill>
              </a:rPr>
              <a:t>&gt;</a:t>
            </a:r>
            <a:r>
              <a:rPr lang="fr-FR" sz="2000" b="1" u="sng" dirty="0">
                <a:solidFill>
                  <a:schemeClr val="bg2"/>
                </a:solidFill>
              </a:rPr>
              <a:t>30 </a:t>
            </a:r>
            <a:r>
              <a:rPr lang="fr-FR" sz="2000" b="1" u="sng" dirty="0" err="1">
                <a:solidFill>
                  <a:schemeClr val="bg2"/>
                </a:solidFill>
              </a:rPr>
              <a:t>mmHg</a:t>
            </a:r>
            <a:r>
              <a:rPr lang="fr-FR" sz="2000" b="1" dirty="0">
                <a:solidFill>
                  <a:schemeClr val="bg2"/>
                </a:solidFill>
              </a:rPr>
              <a:t> : cicatrisation spontanée possible</a:t>
            </a:r>
          </a:p>
          <a:p>
            <a:pPr lvl="2">
              <a:lnSpc>
                <a:spcPct val="110000"/>
              </a:lnSpc>
              <a:spcBef>
                <a:spcPct val="20000"/>
              </a:spcBef>
              <a:defRPr/>
            </a:pPr>
            <a:r>
              <a:rPr lang="fr-FR" sz="2000" b="1" u="sng" dirty="0">
                <a:solidFill>
                  <a:schemeClr val="bg2"/>
                </a:solidFill>
              </a:rPr>
              <a:t>&lt; 25-30 </a:t>
            </a:r>
            <a:r>
              <a:rPr lang="fr-FR" sz="2000" b="1" u="sng" dirty="0" err="1">
                <a:solidFill>
                  <a:schemeClr val="bg2"/>
                </a:solidFill>
              </a:rPr>
              <a:t>mmHg</a:t>
            </a:r>
            <a:r>
              <a:rPr lang="fr-FR" sz="2000" b="1" dirty="0">
                <a:solidFill>
                  <a:schemeClr val="bg2"/>
                </a:solidFill>
              </a:rPr>
              <a:t> : revascularisation indispensable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40831F7-C695-E769-1BFE-8DFD761B0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9830" y="62958"/>
            <a:ext cx="7740352" cy="762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chemeClr val="bg2"/>
                </a:solidFill>
              </a:rPr>
              <a:t>Evaluation de la microcirculation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FD3E96F-CBFA-99BB-476E-1C4B31E7BA03}"/>
              </a:ext>
            </a:extLst>
          </p:cNvPr>
          <p:cNvSpPr txBox="1"/>
          <p:nvPr/>
        </p:nvSpPr>
        <p:spPr>
          <a:xfrm>
            <a:off x="4008439" y="4797425"/>
            <a:ext cx="648017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 pression au gros orteil par pléthysmographie</a:t>
            </a:r>
          </a:p>
          <a:p>
            <a:pPr>
              <a:defRPr/>
            </a:pPr>
            <a:endParaRPr lang="fr-FR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fr-FR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Systoe</a:t>
            </a:r>
            <a:endParaRPr lang="fr-FR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7" descr="montage_pied">
            <a:extLst>
              <a:ext uri="{FF2B5EF4-FFF2-40B4-BE49-F238E27FC236}">
                <a16:creationId xmlns:a16="http://schemas.microsoft.com/office/drawing/2014/main" id="{1B8BB6C8-B6EB-B555-65A7-2CF74C5C8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38" y="4577014"/>
            <a:ext cx="4138477" cy="22569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8F7928B-6606-A89D-960D-4631D06F9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9816" y="381000"/>
            <a:ext cx="622818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Explorations non invasives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9C8669A-058D-0B5A-F76B-12079DB9D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5302" y="1959768"/>
            <a:ext cx="8144079" cy="3960813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u="sng" dirty="0">
                <a:solidFill>
                  <a:schemeClr val="bg2"/>
                </a:solidFill>
              </a:rPr>
              <a:t>Angioscanner 64 </a:t>
            </a:r>
            <a:r>
              <a:rPr lang="fr-FR" sz="2400" b="1" u="sng" dirty="0" err="1">
                <a:solidFill>
                  <a:schemeClr val="bg2"/>
                </a:solidFill>
              </a:rPr>
              <a:t>barettes</a:t>
            </a:r>
            <a:r>
              <a:rPr lang="fr-FR" sz="2400" b="1" u="sng" dirty="0">
                <a:solidFill>
                  <a:schemeClr val="bg2"/>
                </a:solidFill>
              </a:rPr>
              <a:t>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dirty="0">
                <a:solidFill>
                  <a:schemeClr val="bg2"/>
                </a:solidFill>
              </a:rPr>
              <a:t>	Reconstructions opérateurs dépendants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400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u="sng" dirty="0" err="1">
                <a:solidFill>
                  <a:schemeClr val="bg2"/>
                </a:solidFill>
              </a:rPr>
              <a:t>Angio</a:t>
            </a:r>
            <a:r>
              <a:rPr lang="fr-FR" sz="2400" b="1" u="sng" dirty="0">
                <a:solidFill>
                  <a:schemeClr val="bg2"/>
                </a:solidFill>
              </a:rPr>
              <a:t>-IRM</a:t>
            </a:r>
            <a:r>
              <a:rPr lang="fr-FR" sz="2400" b="1" dirty="0">
                <a:solidFill>
                  <a:schemeClr val="bg2"/>
                </a:solidFill>
              </a:rPr>
              <a:t> </a:t>
            </a:r>
          </a:p>
          <a:p>
            <a:pPr marL="1133856" lvl="2"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Intérêt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chez l’insuffisant rénal</a:t>
            </a:r>
          </a:p>
          <a:p>
            <a:pPr marL="1133856" lvl="2"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Faible qualité en distalité</a:t>
            </a:r>
          </a:p>
          <a:p>
            <a:pPr marL="1133856" lvl="2"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Peu utilisé pour les pieds diabétiques à la Réunion</a:t>
            </a:r>
          </a:p>
        </p:txBody>
      </p:sp>
      <p:pic>
        <p:nvPicPr>
          <p:cNvPr id="31" name="NANCY BRABOIS AOMI_(Monday-09-2008_18-24-13-76565).wmv">
            <a:hlinkClick r:id="" action="ppaction://media"/>
            <a:extLst>
              <a:ext uri="{FF2B5EF4-FFF2-40B4-BE49-F238E27FC236}">
                <a16:creationId xmlns:a16="http://schemas.microsoft.com/office/drawing/2014/main" id="{32E4BD0D-F877-D7D6-A4DF-AB53000684B1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" y="0"/>
            <a:ext cx="25193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ischemie 018">
            <a:extLst>
              <a:ext uri="{FF2B5EF4-FFF2-40B4-BE49-F238E27FC236}">
                <a16:creationId xmlns:a16="http://schemas.microsoft.com/office/drawing/2014/main" id="{CC94AAFE-8B06-8ADB-6803-4F9BCB85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r="12572" b="48099"/>
          <a:stretch>
            <a:fillRect/>
          </a:stretch>
        </p:blipFill>
        <p:spPr bwMode="auto">
          <a:xfrm>
            <a:off x="264318" y="2901950"/>
            <a:ext cx="2443163" cy="39560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46F7F0-28FB-7B2A-35C6-E9B2A1DD6F9A}"/>
              </a:ext>
            </a:extLst>
          </p:cNvPr>
          <p:cNvSpPr/>
          <p:nvPr/>
        </p:nvSpPr>
        <p:spPr>
          <a:xfrm>
            <a:off x="264318" y="0"/>
            <a:ext cx="2519363" cy="31687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DBD410B-520C-FCD5-DF4B-E51AAC013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42914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000" dirty="0">
                <a:solidFill>
                  <a:schemeClr val="bg2"/>
                </a:solidFill>
              </a:rPr>
              <a:t>Exploration invasive : </a:t>
            </a:r>
            <a:r>
              <a:rPr lang="fr-FR" sz="4000" u="sng" dirty="0">
                <a:solidFill>
                  <a:schemeClr val="bg2"/>
                </a:solidFill>
              </a:rPr>
              <a:t>l’Artériographie</a:t>
            </a:r>
            <a:endParaRPr lang="fr-FR" sz="4000" dirty="0">
              <a:solidFill>
                <a:schemeClr val="bg2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8C5ABE1-41D4-6887-FDC3-43C3513CA4B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107184" y="2568575"/>
            <a:ext cx="6209623" cy="284638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fr-FR" sz="3600" b="1" dirty="0">
                <a:solidFill>
                  <a:schemeClr val="bg2"/>
                </a:solidFill>
              </a:rPr>
              <a:t>Au bloc opératoire + angioplastie dans le même temps opératoire*</a:t>
            </a:r>
          </a:p>
        </p:txBody>
      </p:sp>
      <p:pic>
        <p:nvPicPr>
          <p:cNvPr id="44036" name="Picture 6" descr="DSCN3040">
            <a:extLst>
              <a:ext uri="{FF2B5EF4-FFF2-40B4-BE49-F238E27FC236}">
                <a16:creationId xmlns:a16="http://schemas.microsoft.com/office/drawing/2014/main" id="{F31DC181-E6E2-C0EB-1E4E-CEEE935E71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6807" y="17462"/>
            <a:ext cx="2203450" cy="684053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7" name="ZoneTexte 4">
            <a:extLst>
              <a:ext uri="{FF2B5EF4-FFF2-40B4-BE49-F238E27FC236}">
                <a16:creationId xmlns:a16="http://schemas.microsoft.com/office/drawing/2014/main" id="{4E98D88B-2CFF-A4F7-B83E-F690E11D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5888038"/>
            <a:ext cx="3799438" cy="36933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chemeClr val="bg2"/>
                </a:solidFill>
              </a:rPr>
              <a:t>* Recommandation de l’HAS 2007</a:t>
            </a:r>
          </a:p>
        </p:txBody>
      </p:sp>
      <p:pic>
        <p:nvPicPr>
          <p:cNvPr id="44039" name="Picture 3" descr="jmcardon8">
            <a:extLst>
              <a:ext uri="{FF2B5EF4-FFF2-40B4-BE49-F238E27FC236}">
                <a16:creationId xmlns:a16="http://schemas.microsoft.com/office/drawing/2014/main" id="{CC666AFF-0226-DE20-3A37-94A473AF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r="10828"/>
          <a:stretch>
            <a:fillRect/>
          </a:stretch>
        </p:blipFill>
        <p:spPr bwMode="auto">
          <a:xfrm>
            <a:off x="510383" y="541338"/>
            <a:ext cx="2316163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2CDFA2-3B7F-9228-C3C0-3C5C92987107}"/>
              </a:ext>
            </a:extLst>
          </p:cNvPr>
          <p:cNvSpPr txBox="1"/>
          <p:nvPr/>
        </p:nvSpPr>
        <p:spPr>
          <a:xfrm>
            <a:off x="1690688" y="173038"/>
            <a:ext cx="1943100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Artère pédieuse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39CB159-0D69-BFBF-6F96-2B34ECDF6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4253" y="228600"/>
            <a:ext cx="6963493" cy="1676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000" dirty="0">
                <a:solidFill>
                  <a:schemeClr val="bg2"/>
                </a:solidFill>
              </a:rPr>
              <a:t>Revascularisation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420B415-F005-2CC5-6731-6AAC8312E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9447" y="2209800"/>
            <a:ext cx="10733103" cy="4419600"/>
          </a:xfrm>
        </p:spPr>
        <p:txBody>
          <a:bodyPr>
            <a:normAutofit/>
          </a:bodyPr>
          <a:lstStyle/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Le plus précoce possible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Le plus distal possible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Détersion + amputation associée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Possibilités techniques:</a:t>
            </a:r>
          </a:p>
          <a:p>
            <a:pPr marL="1133856" lvl="2"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Pontage</a:t>
            </a:r>
          </a:p>
          <a:p>
            <a:pPr marL="1133856" lvl="2"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Techniques endovasculaires= angioplastie transluminales (ATL)= dilatations ++++</a:t>
            </a:r>
          </a:p>
          <a:p>
            <a:pPr marL="1353312" lvl="3" indent="-182880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fr-FR" b="1" dirty="0">
              <a:solidFill>
                <a:schemeClr val="tx2">
                  <a:lumMod val="50000"/>
                </a:schemeClr>
              </a:solidFill>
            </a:endParaRP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fr-FR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743F083-122D-741C-6646-664BC018C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596" y="272988"/>
            <a:ext cx="11274641" cy="1676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000" dirty="0">
                <a:solidFill>
                  <a:schemeClr val="bg2"/>
                </a:solidFill>
              </a:rPr>
              <a:t>Contre-indications à la revascularisation du pied diabétique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8B75334-CCE4-FC74-A5A2-91B953A57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9596" y="2287588"/>
            <a:ext cx="11274641" cy="4419600"/>
          </a:xfrm>
        </p:spPr>
        <p:txBody>
          <a:bodyPr>
            <a:normAutofit/>
          </a:bodyPr>
          <a:lstStyle/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Patient grabataire? triple flexion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L’âge avancé n’est pas une contre-indication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Trouble trophique étendu?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CI anesthésique?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Réseau d’aval précaire? Exploration systématique de la pédieuse?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fr-FR" dirty="0"/>
          </a:p>
          <a:p>
            <a:pPr marL="548640" indent="-4114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u="sng" dirty="0">
                <a:solidFill>
                  <a:schemeClr val="tx2">
                    <a:lumMod val="50000"/>
                  </a:schemeClr>
                </a:solidFill>
              </a:rPr>
              <a:t>Aucune indication de sympathectomie</a:t>
            </a:r>
          </a:p>
          <a:p>
            <a:pPr marL="868680" lvl="1" indent="-283464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 err="1">
                <a:solidFill>
                  <a:schemeClr val="tx2">
                    <a:lumMod val="50000"/>
                  </a:schemeClr>
                </a:solidFill>
              </a:rPr>
              <a:t>Autosympatholyse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82AAF04-C6B1-60AE-387D-78DE24910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1643" y="437965"/>
            <a:ext cx="7568714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Indications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78BF0AA-C38D-F2C8-E53D-91CC27764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0617" y="1269630"/>
            <a:ext cx="11638626" cy="56261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3600" dirty="0"/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solidFill>
                  <a:schemeClr val="bg2"/>
                </a:solidFill>
              </a:rPr>
              <a:t>Ischémie critique: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b="1" dirty="0">
                <a:solidFill>
                  <a:schemeClr val="bg2"/>
                </a:solidFill>
              </a:rPr>
              <a:t>(stade III et IV) 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3600" dirty="0">
              <a:solidFill>
                <a:schemeClr val="bg2"/>
              </a:solidFill>
            </a:endParaRP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dirty="0">
                <a:solidFill>
                  <a:schemeClr val="bg2"/>
                </a:solidFill>
              </a:rPr>
              <a:t>=</a:t>
            </a:r>
            <a:r>
              <a:rPr lang="fr-FR" sz="3600" u="sng" dirty="0">
                <a:solidFill>
                  <a:schemeClr val="bg2"/>
                </a:solidFill>
              </a:rPr>
              <a:t>SAUVETAGE DE MEMBRE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3600" dirty="0">
                <a:solidFill>
                  <a:schemeClr val="bg2"/>
                </a:solidFill>
              </a:rPr>
              <a:t>	</a:t>
            </a:r>
            <a:r>
              <a:rPr lang="fr-FR" dirty="0">
                <a:solidFill>
                  <a:schemeClr val="bg2"/>
                </a:solidFill>
              </a:rPr>
              <a:t>Geste de revascularisation impératif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dirty="0">
                <a:solidFill>
                  <a:schemeClr val="bg2"/>
                </a:solidFill>
              </a:rPr>
              <a:t>	</a:t>
            </a:r>
            <a:r>
              <a:rPr lang="fr-FR" b="1" u="sng" dirty="0">
                <a:solidFill>
                  <a:schemeClr val="bg2"/>
                </a:solidFill>
              </a:rPr>
              <a:t>Le plus distal possible</a:t>
            </a:r>
            <a:r>
              <a:rPr lang="fr-FR" dirty="0">
                <a:solidFill>
                  <a:schemeClr val="bg2"/>
                </a:solidFill>
              </a:rPr>
              <a:t>: infra-poplitée et artères du pied</a:t>
            </a:r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endParaRPr lang="fr-FR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610F9CB3-5A7B-C9CD-5848-B1A44E904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960" y="76200"/>
            <a:ext cx="9537043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Revascularisation infra-poplitée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C6F71550-5070-7BBC-66DA-B019A4F51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7831" y="1905000"/>
            <a:ext cx="5389005" cy="41148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Pontage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fémoro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-poplité sous-articulaire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Pontage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fémoro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-jambier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Pontage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poplitéo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-jambier</a:t>
            </a:r>
          </a:p>
        </p:txBody>
      </p:sp>
      <p:pic>
        <p:nvPicPr>
          <p:cNvPr id="52228" name="Picture 4" descr="PFP sousart en veine schema anat IVasc">
            <a:extLst>
              <a:ext uri="{FF2B5EF4-FFF2-40B4-BE49-F238E27FC236}">
                <a16:creationId xmlns:a16="http://schemas.microsoft.com/office/drawing/2014/main" id="{D28D5476-D2AB-BF8A-8CE7-5192079A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3" y="1219200"/>
            <a:ext cx="29194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B9DF4D0B-6219-E3A8-0AB4-45850086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393" y="1219200"/>
            <a:ext cx="1143000" cy="685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Pontage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fémoro</a:t>
            </a:r>
            <a:r>
              <a:rPr lang="fr-FR" altLang="fr-FR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-poplité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sous-articulaire</a:t>
            </a:r>
          </a:p>
        </p:txBody>
      </p:sp>
      <p:sp>
        <p:nvSpPr>
          <p:cNvPr id="28678" name="Text Box 7">
            <a:extLst>
              <a:ext uri="{FF2B5EF4-FFF2-40B4-BE49-F238E27FC236}">
                <a16:creationId xmlns:a16="http://schemas.microsoft.com/office/drawing/2014/main" id="{A71DB2F7-50EA-2D11-4313-CAF1FBE8E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43980"/>
            <a:ext cx="3614737" cy="1006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Times New Roman" charset="0"/>
              </a:rPr>
              <a:t>Lésion étendue de l’artère fémorale superficielle et de la poplitée sus-articulaire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598542A-B3E8-3D7C-6261-48762C4D6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Prélèvement de la v. saphène interne</a:t>
            </a:r>
          </a:p>
        </p:txBody>
      </p:sp>
      <p:pic>
        <p:nvPicPr>
          <p:cNvPr id="53251" name="Picture 3" descr="C:\Documents and Settings\Propriétaire\Mes documents\Mes images\banque d'images médicales\artere femorale\prelevement vsi.jpg">
            <a:extLst>
              <a:ext uri="{FF2B5EF4-FFF2-40B4-BE49-F238E27FC236}">
                <a16:creationId xmlns:a16="http://schemas.microsoft.com/office/drawing/2014/main" id="{52E45947-1F81-3FE2-A79E-E9962252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357313"/>
            <a:ext cx="83851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C:\Documents and Settings\Perso\Mes documents\Mes eBooks\banque d'images médicales\intervascular\pontage mi\prel saphène incisions discontinues IVasc.jpg">
            <a:extLst>
              <a:ext uri="{FF2B5EF4-FFF2-40B4-BE49-F238E27FC236}">
                <a16:creationId xmlns:a16="http://schemas.microsoft.com/office/drawing/2014/main" id="{A0BA18FD-AB6D-40D4-E27C-0A796000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4" y="1357314"/>
            <a:ext cx="60721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>
            <a:extLst>
              <a:ext uri="{FF2B5EF4-FFF2-40B4-BE49-F238E27FC236}">
                <a16:creationId xmlns:a16="http://schemas.microsoft.com/office/drawing/2014/main" id="{8173C463-BFB7-C373-96F7-E1A8AC9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9125"/>
            <a:ext cx="39624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9" descr="lemaitre 1">
            <a:extLst>
              <a:ext uri="{FF2B5EF4-FFF2-40B4-BE49-F238E27FC236}">
                <a16:creationId xmlns:a16="http://schemas.microsoft.com/office/drawing/2014/main" id="{75857322-C342-DFA8-84A1-22EA1E9B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0563"/>
            <a:ext cx="167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lemaitre 2">
            <a:extLst>
              <a:ext uri="{FF2B5EF4-FFF2-40B4-BE49-F238E27FC236}">
                <a16:creationId xmlns:a16="http://schemas.microsoft.com/office/drawing/2014/main" id="{B63C00B6-D902-FA35-A90B-1C4A91E7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500563"/>
            <a:ext cx="167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1" descr="lemaitre 3">
            <a:extLst>
              <a:ext uri="{FF2B5EF4-FFF2-40B4-BE49-F238E27FC236}">
                <a16:creationId xmlns:a16="http://schemas.microsoft.com/office/drawing/2014/main" id="{1CB367F3-97C6-8AD8-AA2B-76DE90BA5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6" y="4500563"/>
            <a:ext cx="1482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C8A0B8-B59E-F5E5-F52A-20E8925136DE}"/>
              </a:ext>
            </a:extLst>
          </p:cNvPr>
          <p:cNvSpPr/>
          <p:nvPr/>
        </p:nvSpPr>
        <p:spPr>
          <a:xfrm>
            <a:off x="4452939" y="6002338"/>
            <a:ext cx="5214937" cy="85566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dirty="0">
                <a:solidFill>
                  <a:srgbClr val="FFCC00"/>
                </a:solidFill>
                <a:latin typeface="Times New Roman" charset="0"/>
              </a:rPr>
              <a:t>Veine saphène revascularisation distale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dirty="0">
                <a:solidFill>
                  <a:srgbClr val="FFCC00"/>
                </a:solidFill>
                <a:latin typeface="Times New Roman" charset="0"/>
              </a:rPr>
              <a:t>Inversée vs In situ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dirty="0">
                <a:latin typeface="Times New Roman" charset="0"/>
              </a:rPr>
              <a:t>(perméabilité similaire)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SCN3054">
            <a:extLst>
              <a:ext uri="{FF2B5EF4-FFF2-40B4-BE49-F238E27FC236}">
                <a16:creationId xmlns:a16="http://schemas.microsoft.com/office/drawing/2014/main" id="{661C22C2-C261-9549-8A0D-7338AD2B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r="23064"/>
          <a:stretch>
            <a:fillRect/>
          </a:stretch>
        </p:blipFill>
        <p:spPr bwMode="auto">
          <a:xfrm>
            <a:off x="1528764" y="-66675"/>
            <a:ext cx="3133725" cy="692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DSCN3049">
            <a:extLst>
              <a:ext uri="{FF2B5EF4-FFF2-40B4-BE49-F238E27FC236}">
                <a16:creationId xmlns:a16="http://schemas.microsoft.com/office/drawing/2014/main" id="{3978CE91-B827-CE43-5E2F-A4C625F2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588"/>
            <a:ext cx="5724525" cy="349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DSCN3051">
            <a:extLst>
              <a:ext uri="{FF2B5EF4-FFF2-40B4-BE49-F238E27FC236}">
                <a16:creationId xmlns:a16="http://schemas.microsoft.com/office/drawing/2014/main" id="{7BC0BC23-F3FD-013B-F1D4-C88E09BE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644900"/>
            <a:ext cx="5724525" cy="321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Oval 5">
            <a:extLst>
              <a:ext uri="{FF2B5EF4-FFF2-40B4-BE49-F238E27FC236}">
                <a16:creationId xmlns:a16="http://schemas.microsoft.com/office/drawing/2014/main" id="{3E82BD16-821C-C528-16DA-E1F251E20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916114"/>
            <a:ext cx="503238" cy="6492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54278" name="Oval 6">
            <a:extLst>
              <a:ext uri="{FF2B5EF4-FFF2-40B4-BE49-F238E27FC236}">
                <a16:creationId xmlns:a16="http://schemas.microsoft.com/office/drawing/2014/main" id="{365DC8EB-7E38-9A7A-AD22-EBEE2540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933826"/>
            <a:ext cx="358775" cy="7905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91280F9B-C50E-DEC6-E1BB-6E749988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0"/>
            <a:ext cx="3313112" cy="40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>
                <a:solidFill>
                  <a:schemeClr val="bg2"/>
                </a:solidFill>
                <a:latin typeface="+mj-lt"/>
              </a:rPr>
              <a:t>Anastomose poplitée</a:t>
            </a: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26CC0735-96BA-6741-730C-73B1BFD3E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6" y="3716338"/>
            <a:ext cx="2879725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solidFill>
                  <a:schemeClr val="bg2"/>
                </a:solidFill>
                <a:latin typeface="+mj-lt"/>
              </a:rPr>
              <a:t>Anastomose fibulaire</a:t>
            </a:r>
          </a:p>
        </p:txBody>
      </p:sp>
      <p:pic>
        <p:nvPicPr>
          <p:cNvPr id="54281" name="Picture 9" descr="j0298145">
            <a:extLst>
              <a:ext uri="{FF2B5EF4-FFF2-40B4-BE49-F238E27FC236}">
                <a16:creationId xmlns:a16="http://schemas.microsoft.com/office/drawing/2014/main" id="{76448462-E7A0-EAE8-22DB-57EB71E6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692150"/>
            <a:ext cx="7207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j0298143">
            <a:extLst>
              <a:ext uri="{FF2B5EF4-FFF2-40B4-BE49-F238E27FC236}">
                <a16:creationId xmlns:a16="http://schemas.microsoft.com/office/drawing/2014/main" id="{3F091A8D-48D2-9ACE-3F10-905D2889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949951"/>
            <a:ext cx="482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Oval 11">
            <a:extLst>
              <a:ext uri="{FF2B5EF4-FFF2-40B4-BE49-F238E27FC236}">
                <a16:creationId xmlns:a16="http://schemas.microsoft.com/office/drawing/2014/main" id="{C032A312-6387-23C6-7222-7B64332F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2276475"/>
            <a:ext cx="1008063" cy="431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</p:txBody>
      </p:sp>
      <p:sp>
        <p:nvSpPr>
          <p:cNvPr id="79884" name="Text Box 12">
            <a:extLst>
              <a:ext uri="{FF2B5EF4-FFF2-40B4-BE49-F238E27FC236}">
                <a16:creationId xmlns:a16="http://schemas.microsoft.com/office/drawing/2014/main" id="{FCDC286B-907B-5DFB-BE55-9E8D65014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3138488" cy="954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Pontage </a:t>
            </a:r>
            <a:r>
              <a:rPr lang="fr-FR" sz="28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poplitéo</a:t>
            </a:r>
            <a:r>
              <a:rPr lang="fr-FR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-fibulaire droit</a:t>
            </a:r>
          </a:p>
        </p:txBody>
      </p:sp>
      <p:pic>
        <p:nvPicPr>
          <p:cNvPr id="54285" name="Picture 16" descr="AMI2">
            <a:extLst>
              <a:ext uri="{FF2B5EF4-FFF2-40B4-BE49-F238E27FC236}">
                <a16:creationId xmlns:a16="http://schemas.microsoft.com/office/drawing/2014/main" id="{0A1E52B3-1643-4CAA-972B-97F3B245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r="32007"/>
          <a:stretch>
            <a:fillRect/>
          </a:stretch>
        </p:blipFill>
        <p:spPr bwMode="auto">
          <a:xfrm>
            <a:off x="2809875" y="954088"/>
            <a:ext cx="5715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D87179B0-49F1-8800-0171-7AC1643543D6}"/>
              </a:ext>
            </a:extLst>
          </p:cNvPr>
          <p:cNvSpPr/>
          <p:nvPr/>
        </p:nvSpPr>
        <p:spPr>
          <a:xfrm>
            <a:off x="1992313" y="2276476"/>
            <a:ext cx="404812" cy="2232025"/>
          </a:xfrm>
          <a:prstGeom prst="arc">
            <a:avLst>
              <a:gd name="adj1" fmla="val 16200000"/>
              <a:gd name="adj2" fmla="val 5325398"/>
            </a:avLst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D429F-784A-8B18-FFE5-967208C7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polyvasculaire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9E0A6F-694F-F47D-623D-E553EBAE9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AOMI du diabétique</a:t>
            </a:r>
          </a:p>
          <a:p>
            <a:pPr lvl="1"/>
            <a:r>
              <a:rPr lang="fr-FR" dirty="0"/>
              <a:t>Est un marqueur d’une athérothrombose généralisée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&gt;60% coronaropathie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25-30%  d’atteintes carotidiennes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15% atteinte artère rénale tronculaire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Très peu d’anévrysme associé 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C45CC7-85A1-CDA9-2816-9DCD5D9A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90" y="3063875"/>
            <a:ext cx="49106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79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N3003">
            <a:extLst>
              <a:ext uri="{FF2B5EF4-FFF2-40B4-BE49-F238E27FC236}">
                <a16:creationId xmlns:a16="http://schemas.microsoft.com/office/drawing/2014/main" id="{21A320C2-FD47-6768-9E9B-A2B0CE93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5588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DSCN3004">
            <a:extLst>
              <a:ext uri="{FF2B5EF4-FFF2-40B4-BE49-F238E27FC236}">
                <a16:creationId xmlns:a16="http://schemas.microsoft.com/office/drawing/2014/main" id="{9695AF97-055D-C292-7989-DA956DFE8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03675"/>
            <a:ext cx="3740150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DSCN3009">
            <a:extLst>
              <a:ext uri="{FF2B5EF4-FFF2-40B4-BE49-F238E27FC236}">
                <a16:creationId xmlns:a16="http://schemas.microsoft.com/office/drawing/2014/main" id="{9265E747-4BB0-A7BD-9A6C-1E79A726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4440238"/>
            <a:ext cx="3211512" cy="241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610A5972-26CE-074A-7CF5-A4D35616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4313"/>
            <a:ext cx="91567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400" b="1" dirty="0">
                <a:solidFill>
                  <a:schemeClr val="tx1"/>
                </a:solidFill>
                <a:latin typeface="Times New Roman" charset="0"/>
                <a:cs typeface="Arial" charset="0"/>
              </a:rPr>
              <a:t>Pontage entre l’a. fémorale superficielle (1/3 moyen) et l’a. tibiale post </a:t>
            </a:r>
            <a:r>
              <a:rPr lang="fr-FR" sz="2400" b="1" dirty="0" err="1">
                <a:solidFill>
                  <a:schemeClr val="tx1"/>
                </a:solidFill>
                <a:latin typeface="Times New Roman" charset="0"/>
                <a:cs typeface="Arial" charset="0"/>
              </a:rPr>
              <a:t>rétromalléolaire</a:t>
            </a:r>
            <a:endParaRPr lang="fr-FR" sz="2400" b="1" dirty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0726" name="ZoneTexte 5">
            <a:extLst>
              <a:ext uri="{FF2B5EF4-FFF2-40B4-BE49-F238E27FC236}">
                <a16:creationId xmlns:a16="http://schemas.microsoft.com/office/drawing/2014/main" id="{891C79DA-47FC-EF72-3E07-7410D75AF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481763"/>
            <a:ext cx="374015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000000"/>
                </a:solidFill>
                <a:latin typeface="+mj-lt"/>
              </a:rPr>
              <a:t>Artère fémorale superficielle</a:t>
            </a:r>
          </a:p>
        </p:txBody>
      </p:sp>
      <p:sp>
        <p:nvSpPr>
          <p:cNvPr id="30727" name="ZoneTexte 6">
            <a:extLst>
              <a:ext uri="{FF2B5EF4-FFF2-40B4-BE49-F238E27FC236}">
                <a16:creationId xmlns:a16="http://schemas.microsoft.com/office/drawing/2014/main" id="{F51CB515-AC08-C536-32DE-1F84FE33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6" y="6481764"/>
            <a:ext cx="22510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+mj-lt"/>
              </a:rPr>
              <a:t>Artère tibiale post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13F42A3-81BB-FE88-B40B-7006BE2B9FDE}"/>
              </a:ext>
            </a:extLst>
          </p:cNvPr>
          <p:cNvCxnSpPr/>
          <p:nvPr/>
        </p:nvCxnSpPr>
        <p:spPr bwMode="auto">
          <a:xfrm rot="5400000" flipH="1" flipV="1">
            <a:off x="2380457" y="6001545"/>
            <a:ext cx="857250" cy="158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72B454-F41F-A194-CB65-275FF746BBBC}"/>
              </a:ext>
            </a:extLst>
          </p:cNvPr>
          <p:cNvCxnSpPr/>
          <p:nvPr/>
        </p:nvCxnSpPr>
        <p:spPr bwMode="auto">
          <a:xfrm rot="5400000" flipH="1" flipV="1">
            <a:off x="8597107" y="6071394"/>
            <a:ext cx="714375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306" name="Picture 2" descr="DSCN3010">
            <a:extLst>
              <a:ext uri="{FF2B5EF4-FFF2-40B4-BE49-F238E27FC236}">
                <a16:creationId xmlns:a16="http://schemas.microsoft.com/office/drawing/2014/main" id="{62590C0C-AD18-E8CE-F49F-6A024F88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44575"/>
            <a:ext cx="1617663" cy="530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8EAEC2C-09B0-3822-F558-2BE975C4319C}"/>
              </a:ext>
            </a:extLst>
          </p:cNvPr>
          <p:cNvSpPr/>
          <p:nvPr/>
        </p:nvSpPr>
        <p:spPr>
          <a:xfrm>
            <a:off x="2565400" y="2133600"/>
            <a:ext cx="242888" cy="4318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FAEDCD2-D12B-44ED-26FB-6707EF54C60C}"/>
              </a:ext>
            </a:extLst>
          </p:cNvPr>
          <p:cNvSpPr/>
          <p:nvPr/>
        </p:nvSpPr>
        <p:spPr>
          <a:xfrm>
            <a:off x="2325689" y="5300664"/>
            <a:ext cx="484187" cy="63023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00641752-2ADD-4E84-4FE2-8F884493F1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703" y="274638"/>
            <a:ext cx="9993297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u="sng" dirty="0">
                <a:solidFill>
                  <a:schemeClr val="bg2"/>
                </a:solidFill>
              </a:rPr>
              <a:t>A</a:t>
            </a:r>
            <a:r>
              <a:rPr lang="fr-FR" dirty="0">
                <a:solidFill>
                  <a:schemeClr val="bg2"/>
                </a:solidFill>
              </a:rPr>
              <a:t>ngioplastie</a:t>
            </a:r>
            <a:r>
              <a:rPr lang="fr-FR" dirty="0"/>
              <a:t> </a:t>
            </a:r>
            <a:r>
              <a:rPr lang="fr-FR" u="sng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rans</a:t>
            </a:r>
            <a:r>
              <a:rPr lang="fr-FR" u="sng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uminale</a:t>
            </a:r>
            <a:endParaRPr lang="fr-FR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9395" name="Object 3">
            <a:extLst>
              <a:ext uri="{FF2B5EF4-FFF2-40B4-BE49-F238E27FC236}">
                <a16:creationId xmlns:a16="http://schemas.microsoft.com/office/drawing/2014/main" id="{F063D933-CB1A-375D-77A2-AF76DB7DF2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472882"/>
              </p:ext>
            </p:extLst>
          </p:nvPr>
        </p:nvGraphicFramePr>
        <p:xfrm>
          <a:off x="6186998" y="4214812"/>
          <a:ext cx="3313112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2" imgW="2943636" imgH="2457143" progId="PBrush">
                  <p:embed/>
                </p:oleObj>
              </mc:Choice>
              <mc:Fallback>
                <p:oleObj name="Image bitmap" r:id="rId2" imgW="2943636" imgH="2457143" progId="PBrush">
                  <p:embed/>
                  <p:pic>
                    <p:nvPicPr>
                      <p:cNvPr id="59395" name="Object 3">
                        <a:extLst>
                          <a:ext uri="{FF2B5EF4-FFF2-40B4-BE49-F238E27FC236}">
                            <a16:creationId xmlns:a16="http://schemas.microsoft.com/office/drawing/2014/main" id="{F063D933-CB1A-375D-77A2-AF76DB7DF23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998" y="4214812"/>
                        <a:ext cx="3313112" cy="221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6" name="Picture 8" descr="C:\MS\Mes Documents\PTA\Photo Principe PTA.jpg">
            <a:extLst>
              <a:ext uri="{FF2B5EF4-FFF2-40B4-BE49-F238E27FC236}">
                <a16:creationId xmlns:a16="http://schemas.microsoft.com/office/drawing/2014/main" id="{DF5DB0E8-1499-0E62-AF84-D1015DB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98" y="1533781"/>
            <a:ext cx="31353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C:\Documents and Settings\Propriétaire\Mes documents\Mes images\endovasculaire\atl percutanée\passage de l'introducteur.jpg">
            <a:extLst>
              <a:ext uri="{FF2B5EF4-FFF2-40B4-BE49-F238E27FC236}">
                <a16:creationId xmlns:a16="http://schemas.microsoft.com/office/drawing/2014/main" id="{3AF1A4E1-5F92-A933-F811-6C467BD3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2" y="1477941"/>
            <a:ext cx="341312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C:\MS\Mes Documents\PTA\Photo 7 Guide Procédures.tif">
            <a:extLst>
              <a:ext uri="{FF2B5EF4-FFF2-40B4-BE49-F238E27FC236}">
                <a16:creationId xmlns:a16="http://schemas.microsoft.com/office/drawing/2014/main" id="{EBB85AD5-BDB8-F853-29E6-31B2B327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03" y="4171535"/>
            <a:ext cx="3060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5">
            <a:extLst>
              <a:ext uri="{FF2B5EF4-FFF2-40B4-BE49-F238E27FC236}">
                <a16:creationId xmlns:a16="http://schemas.microsoft.com/office/drawing/2014/main" id="{E0C78869-F8DA-3113-40EB-07F754F86EA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11" y="5320506"/>
            <a:ext cx="2336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1870BA1-F225-C91B-738D-E0407C06F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u="sng" dirty="0">
                <a:solidFill>
                  <a:schemeClr val="bg2"/>
                </a:solidFill>
              </a:rPr>
              <a:t>A</a:t>
            </a:r>
            <a:r>
              <a:rPr lang="fr-FR" dirty="0">
                <a:solidFill>
                  <a:schemeClr val="bg2"/>
                </a:solidFill>
              </a:rPr>
              <a:t>ngioplastie </a:t>
            </a:r>
            <a:r>
              <a:rPr lang="fr-FR" u="sng" dirty="0" err="1">
                <a:solidFill>
                  <a:schemeClr val="bg2"/>
                </a:solidFill>
              </a:rPr>
              <a:t>T</a:t>
            </a:r>
            <a:r>
              <a:rPr lang="fr-FR" dirty="0" err="1">
                <a:solidFill>
                  <a:schemeClr val="bg2"/>
                </a:solidFill>
              </a:rPr>
              <a:t>rans</a:t>
            </a:r>
            <a:r>
              <a:rPr lang="fr-FR" u="sng" dirty="0" err="1">
                <a:solidFill>
                  <a:schemeClr val="bg2"/>
                </a:solidFill>
              </a:rPr>
              <a:t>L</a:t>
            </a:r>
            <a:r>
              <a:rPr lang="fr-FR" dirty="0" err="1">
                <a:solidFill>
                  <a:schemeClr val="bg2"/>
                </a:solidFill>
              </a:rPr>
              <a:t>uminale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08F80AD0-FFCF-3F3D-E1DE-88F6E1A22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143001"/>
            <a:ext cx="2514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bg2"/>
                </a:solidFill>
              </a:rPr>
              <a:t>Lésions de la bifurcation aortique et ostiale des 2 artères iliaques primitives: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bg2"/>
                </a:solidFill>
              </a:rPr>
              <a:t>Kissing stents (néobifurcation</a:t>
            </a:r>
            <a:r>
              <a:rPr lang="fr-FR" altLang="fr-FR" sz="2000"/>
              <a:t>)</a:t>
            </a:r>
          </a:p>
        </p:txBody>
      </p:sp>
      <p:sp>
        <p:nvSpPr>
          <p:cNvPr id="60420" name="Text Box 7">
            <a:extLst>
              <a:ext uri="{FF2B5EF4-FFF2-40B4-BE49-F238E27FC236}">
                <a16:creationId xmlns:a16="http://schemas.microsoft.com/office/drawing/2014/main" id="{57B13DD2-E717-316E-BFB6-DEAB4DA7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648201"/>
            <a:ext cx="3352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bg2"/>
                </a:solidFill>
              </a:rPr>
              <a:t>Occlusion de l’artère iliaque externe gauche: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bg2"/>
                </a:solidFill>
              </a:rPr>
              <a:t>Recanalisation endoluminale + stenting</a:t>
            </a:r>
          </a:p>
        </p:txBody>
      </p:sp>
      <p:pic>
        <p:nvPicPr>
          <p:cNvPr id="60421" name="Picture 8" descr="kiss1">
            <a:extLst>
              <a:ext uri="{FF2B5EF4-FFF2-40B4-BE49-F238E27FC236}">
                <a16:creationId xmlns:a16="http://schemas.microsoft.com/office/drawing/2014/main" id="{5A0C6134-1A81-1818-3B78-B957636B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629400" cy="223043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9" descr="img008">
            <a:extLst>
              <a:ext uri="{FF2B5EF4-FFF2-40B4-BE49-F238E27FC236}">
                <a16:creationId xmlns:a16="http://schemas.microsoft.com/office/drawing/2014/main" id="{73A76D22-8B9E-B1A4-F79D-CCC207E2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 bwMode="auto">
          <a:xfrm>
            <a:off x="1828800" y="3581400"/>
            <a:ext cx="2457450" cy="32766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10" descr="img034">
            <a:extLst>
              <a:ext uri="{FF2B5EF4-FFF2-40B4-BE49-F238E27FC236}">
                <a16:creationId xmlns:a16="http://schemas.microsoft.com/office/drawing/2014/main" id="{572356EC-888F-5359-BDD0-FCCAA920B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 r="31725"/>
          <a:stretch>
            <a:fillRect/>
          </a:stretch>
        </p:blipFill>
        <p:spPr bwMode="auto">
          <a:xfrm>
            <a:off x="4343401" y="3581400"/>
            <a:ext cx="1185863" cy="32766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11" descr="img052">
            <a:extLst>
              <a:ext uri="{FF2B5EF4-FFF2-40B4-BE49-F238E27FC236}">
                <a16:creationId xmlns:a16="http://schemas.microsoft.com/office/drawing/2014/main" id="{2250B916-1C9B-7C78-1D84-200A585C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r="20946"/>
          <a:stretch>
            <a:fillRect/>
          </a:stretch>
        </p:blipFill>
        <p:spPr bwMode="auto">
          <a:xfrm>
            <a:off x="5562601" y="3581400"/>
            <a:ext cx="1827213" cy="3276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A34D635-7C14-3CE7-DDDA-2BA1404D1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Étage fémoral</a:t>
            </a: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66AC15FF-A8E2-0E07-0605-B8E65C4E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0"/>
            <a:ext cx="3657600" cy="9233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recanalisation + stenting de l’artère fémorale superficielle droite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23C37509-09D7-EC63-5C48-932D296A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1"/>
            <a:ext cx="45720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787AB3E1-4451-9240-F076-9B3471F1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9" r="27869"/>
          <a:stretch>
            <a:fillRect/>
          </a:stretch>
        </p:blipFill>
        <p:spPr bwMode="auto">
          <a:xfrm>
            <a:off x="8034338" y="1524000"/>
            <a:ext cx="2025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365940E9-D1B8-078F-BD7C-16CF6193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 bwMode="auto">
          <a:xfrm>
            <a:off x="6248401" y="1524000"/>
            <a:ext cx="18272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Line 7">
            <a:extLst>
              <a:ext uri="{FF2B5EF4-FFF2-40B4-BE49-F238E27FC236}">
                <a16:creationId xmlns:a16="http://schemas.microsoft.com/office/drawing/2014/main" id="{85788AE2-80EC-EC3D-2539-B78228E3D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810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8" name="Line 8">
            <a:extLst>
              <a:ext uri="{FF2B5EF4-FFF2-40B4-BE49-F238E27FC236}">
                <a16:creationId xmlns:a16="http://schemas.microsoft.com/office/drawing/2014/main" id="{5373FDA6-EA27-9E75-ADF0-91E700E9E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BA00F9D6-BDB0-D5EC-6E91-B43E61E3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334001"/>
            <a:ext cx="388620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occlusion de l’artère fémorale superficielle droite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>
            <a:extLst>
              <a:ext uri="{FF2B5EF4-FFF2-40B4-BE49-F238E27FC236}">
                <a16:creationId xmlns:a16="http://schemas.microsoft.com/office/drawing/2014/main" id="{E100C5D1-0FCE-B891-139F-C0E8717CB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64515" name="Picture 4" descr="slide0027_image088">
            <a:extLst>
              <a:ext uri="{FF2B5EF4-FFF2-40B4-BE49-F238E27FC236}">
                <a16:creationId xmlns:a16="http://schemas.microsoft.com/office/drawing/2014/main" id="{70163F58-4841-5C47-3A8D-0DE73854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83" y="1987551"/>
            <a:ext cx="3276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slide0027_image084">
            <a:extLst>
              <a:ext uri="{FF2B5EF4-FFF2-40B4-BE49-F238E27FC236}">
                <a16:creationId xmlns:a16="http://schemas.microsoft.com/office/drawing/2014/main" id="{B9FEE207-125B-0366-DA83-7E9B3BCE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1" y="1987551"/>
            <a:ext cx="32369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C27C93D7-E103-A96B-2DDA-F64F81EC8D7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832226" y="274638"/>
            <a:ext cx="637857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err="1">
                <a:solidFill>
                  <a:schemeClr val="bg2"/>
                </a:solidFill>
                <a:effectLst/>
              </a:rPr>
              <a:t>Trt</a:t>
            </a:r>
            <a:r>
              <a:rPr lang="fr-FR" dirty="0">
                <a:solidFill>
                  <a:schemeClr val="bg2"/>
                </a:solidFill>
                <a:effectLst/>
              </a:rPr>
              <a:t> Endovasculaire</a:t>
            </a:r>
          </a:p>
        </p:txBody>
      </p:sp>
      <p:sp>
        <p:nvSpPr>
          <p:cNvPr id="55" name="Rectangle 2">
            <a:extLst>
              <a:ext uri="{FF2B5EF4-FFF2-40B4-BE49-F238E27FC236}">
                <a16:creationId xmlns:a16="http://schemas.microsoft.com/office/drawing/2014/main" id="{20619333-A43A-B328-AE52-81E6DC93DFE9}"/>
              </a:ext>
            </a:extLst>
          </p:cNvPr>
          <p:cNvSpPr txBox="1">
            <a:spLocks noChangeArrowheads="1"/>
          </p:cNvSpPr>
          <p:nvPr/>
        </p:nvSpPr>
        <p:spPr>
          <a:xfrm>
            <a:off x="2526432" y="365920"/>
            <a:ext cx="7139136" cy="1143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fr-FR" sz="4100" b="1" u="sng" dirty="0">
                <a:ln w="6350">
                  <a:noFill/>
                </a:ln>
                <a:solidFill>
                  <a:schemeClr val="bg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fr-FR" sz="4100" b="1" dirty="0">
                <a:ln w="6350">
                  <a:noFill/>
                </a:ln>
                <a:solidFill>
                  <a:schemeClr val="bg2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ngioplastie</a:t>
            </a:r>
            <a:r>
              <a:rPr lang="fr-FR" sz="41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4100" b="1" u="sng" dirty="0" err="1">
                <a:ln w="635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4100" b="1" dirty="0" err="1">
                <a:ln w="635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rans</a:t>
            </a:r>
            <a:r>
              <a:rPr lang="fr-FR" sz="4100" b="1" u="sng" dirty="0" err="1">
                <a:ln w="635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4100" b="1" dirty="0" err="1">
                <a:ln w="635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uminale</a:t>
            </a:r>
            <a:endParaRPr lang="fr-FR" sz="4100" b="1" dirty="0">
              <a:ln w="6350"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3F34E-BDE4-0CCA-5C1F-8973165A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504" y="354537"/>
            <a:ext cx="5842992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solidFill>
                  <a:schemeClr val="bg2"/>
                </a:solidFill>
              </a:rPr>
              <a:t>Nouvelles techniques</a:t>
            </a:r>
          </a:p>
        </p:txBody>
      </p:sp>
      <p:sp>
        <p:nvSpPr>
          <p:cNvPr id="27651" name="Espace réservé du contenu 2">
            <a:extLst>
              <a:ext uri="{FF2B5EF4-FFF2-40B4-BE49-F238E27FC236}">
                <a16:creationId xmlns:a16="http://schemas.microsoft.com/office/drawing/2014/main" id="{8805642F-14A4-38FA-044D-F7CCFEFFB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04" y="1973064"/>
            <a:ext cx="11611992" cy="4708525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v"/>
              <a:defRPr/>
            </a:pPr>
            <a:r>
              <a:rPr lang="fr-F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SAFARI</a:t>
            </a:r>
            <a:r>
              <a:rPr lang="fr-FR" dirty="0">
                <a:solidFill>
                  <a:schemeClr val="bg2"/>
                </a:solidFill>
              </a:rPr>
              <a:t>: </a:t>
            </a:r>
            <a:r>
              <a:rPr lang="fr-FR" b="1" u="sng" dirty="0" err="1">
                <a:solidFill>
                  <a:schemeClr val="bg2"/>
                </a:solidFill>
              </a:rPr>
              <a:t>S</a:t>
            </a:r>
            <a:r>
              <a:rPr lang="fr-FR" dirty="0" err="1">
                <a:solidFill>
                  <a:schemeClr val="bg2"/>
                </a:solidFill>
              </a:rPr>
              <a:t>ubintimal</a:t>
            </a:r>
            <a:r>
              <a:rPr lang="fr-FR" dirty="0">
                <a:solidFill>
                  <a:schemeClr val="bg2"/>
                </a:solidFill>
              </a:rPr>
              <a:t>  </a:t>
            </a:r>
            <a:r>
              <a:rPr lang="fr-FR" b="1" u="sng" dirty="0" err="1">
                <a:solidFill>
                  <a:schemeClr val="bg2"/>
                </a:solidFill>
              </a:rPr>
              <a:t>A</a:t>
            </a:r>
            <a:r>
              <a:rPr lang="fr-FR" dirty="0" err="1">
                <a:solidFill>
                  <a:schemeClr val="bg2"/>
                </a:solidFill>
              </a:rPr>
              <a:t>rterial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b="1" u="sng" dirty="0" err="1">
                <a:solidFill>
                  <a:schemeClr val="bg2"/>
                </a:solidFill>
              </a:rPr>
              <a:t>F</a:t>
            </a:r>
            <a:r>
              <a:rPr lang="fr-FR" dirty="0" err="1">
                <a:solidFill>
                  <a:schemeClr val="bg2"/>
                </a:solidFill>
              </a:rPr>
              <a:t>lossing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b="1" u="sng" dirty="0" err="1">
                <a:solidFill>
                  <a:schemeClr val="bg2"/>
                </a:solidFill>
              </a:rPr>
              <a:t>A</a:t>
            </a:r>
            <a:r>
              <a:rPr lang="fr-FR" dirty="0" err="1">
                <a:solidFill>
                  <a:schemeClr val="bg2"/>
                </a:solidFill>
              </a:rPr>
              <a:t>ntegrade</a:t>
            </a:r>
            <a:r>
              <a:rPr lang="fr-FR" dirty="0">
                <a:solidFill>
                  <a:schemeClr val="bg2"/>
                </a:solidFill>
              </a:rPr>
              <a:t>-</a:t>
            </a:r>
            <a:r>
              <a:rPr lang="fr-FR" b="1" u="sng" dirty="0" err="1">
                <a:solidFill>
                  <a:schemeClr val="bg2"/>
                </a:solidFill>
              </a:rPr>
              <a:t>R</a:t>
            </a:r>
            <a:r>
              <a:rPr lang="fr-FR" dirty="0" err="1">
                <a:solidFill>
                  <a:schemeClr val="bg2"/>
                </a:solidFill>
              </a:rPr>
              <a:t>etrograde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b="1" u="sng" dirty="0">
                <a:solidFill>
                  <a:schemeClr val="bg2"/>
                </a:solidFill>
              </a:rPr>
              <a:t>I</a:t>
            </a:r>
            <a:r>
              <a:rPr lang="fr-FR" dirty="0">
                <a:solidFill>
                  <a:schemeClr val="bg2"/>
                </a:solidFill>
              </a:rPr>
              <a:t>ntervention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v"/>
              <a:defRPr/>
            </a:pPr>
            <a:endParaRPr lang="fr-FR" dirty="0">
              <a:solidFill>
                <a:schemeClr val="bg2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v"/>
              <a:defRPr/>
            </a:pPr>
            <a:r>
              <a:rPr lang="fr-FR" dirty="0">
                <a:solidFill>
                  <a:schemeClr val="bg2"/>
                </a:solidFill>
              </a:rPr>
              <a:t>Dilatations des arcades plantaires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v"/>
              <a:defRPr/>
            </a:pPr>
            <a:endParaRPr lang="fr-FR" dirty="0">
              <a:solidFill>
                <a:schemeClr val="bg2"/>
              </a:solidFill>
            </a:endParaRP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v"/>
              <a:defRPr/>
            </a:pPr>
            <a:r>
              <a:rPr lang="fr-FR" dirty="0">
                <a:solidFill>
                  <a:schemeClr val="bg2"/>
                </a:solidFill>
              </a:rPr>
              <a:t>Stents actifs=&gt; bénéfice certain chez les diabétiques avec des petites artères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053F2-E582-061B-481B-FFEDD97D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41" y="2814638"/>
            <a:ext cx="5987008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solidFill>
                  <a:schemeClr val="bg2"/>
                </a:solidFill>
              </a:rPr>
              <a:t>SAFARI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:a16="http://schemas.microsoft.com/office/drawing/2014/main" id="{27A3D1FD-0A09-2D2F-906B-CA9A8828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341438"/>
            <a:ext cx="208597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4873A71-F09A-1ABB-2AE1-385CBF058269}"/>
              </a:ext>
            </a:extLst>
          </p:cNvPr>
          <p:cNvCxnSpPr/>
          <p:nvPr/>
        </p:nvCxnSpPr>
        <p:spPr>
          <a:xfrm>
            <a:off x="8759825" y="1557338"/>
            <a:ext cx="0" cy="8937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EE77666-1B62-F232-DD28-0159928165ED}"/>
              </a:ext>
            </a:extLst>
          </p:cNvPr>
          <p:cNvCxnSpPr/>
          <p:nvPr/>
        </p:nvCxnSpPr>
        <p:spPr>
          <a:xfrm flipV="1">
            <a:off x="7535863" y="5516563"/>
            <a:ext cx="863600" cy="144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8B517F2-BEFA-B5CE-9F2A-2C2368DA2B58}"/>
              </a:ext>
            </a:extLst>
          </p:cNvPr>
          <p:cNvCxnSpPr/>
          <p:nvPr/>
        </p:nvCxnSpPr>
        <p:spPr>
          <a:xfrm flipV="1">
            <a:off x="7680325" y="6453189"/>
            <a:ext cx="863600" cy="185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9DC721B-0732-B412-86E3-8DCD67717363}"/>
              </a:ext>
            </a:extLst>
          </p:cNvPr>
          <p:cNvCxnSpPr/>
          <p:nvPr/>
        </p:nvCxnSpPr>
        <p:spPr>
          <a:xfrm flipH="1" flipV="1">
            <a:off x="8688388" y="6092826"/>
            <a:ext cx="576262" cy="3603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5E65048F-CDAC-8FE3-CA07-622D4EC1E413}"/>
              </a:ext>
            </a:extLst>
          </p:cNvPr>
          <p:cNvSpPr txBox="1"/>
          <p:nvPr/>
        </p:nvSpPr>
        <p:spPr>
          <a:xfrm>
            <a:off x="8904288" y="6488114"/>
            <a:ext cx="1763712" cy="369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dirty="0" err="1">
                <a:solidFill>
                  <a:schemeClr val="bg2"/>
                </a:solidFill>
                <a:latin typeface="+mj-lt"/>
                <a:cs typeface="Arial" charset="0"/>
              </a:rPr>
              <a:t>A.Tibiale</a:t>
            </a:r>
            <a:r>
              <a:rPr lang="fr-FR" b="1" dirty="0">
                <a:solidFill>
                  <a:schemeClr val="bg2"/>
                </a:solidFill>
                <a:latin typeface="+mj-lt"/>
                <a:cs typeface="Arial" charset="0"/>
              </a:rPr>
              <a:t> post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FA88413-BE34-E390-380D-D9290C8AB2C6}"/>
              </a:ext>
            </a:extLst>
          </p:cNvPr>
          <p:cNvSpPr txBox="1"/>
          <p:nvPr/>
        </p:nvSpPr>
        <p:spPr>
          <a:xfrm>
            <a:off x="4511675" y="1557339"/>
            <a:ext cx="3455988" cy="9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chemeClr val="bg2"/>
                </a:solidFill>
                <a:latin typeface="+mj-lt"/>
                <a:cs typeface="Arial" charset="0"/>
              </a:rPr>
              <a:t>Ponction antérograde simple et classique au niveau de la fémorale commune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2ACC2B5-F681-2265-1728-D07DC6425BF9}"/>
              </a:ext>
            </a:extLst>
          </p:cNvPr>
          <p:cNvSpPr txBox="1"/>
          <p:nvPr/>
        </p:nvSpPr>
        <p:spPr>
          <a:xfrm>
            <a:off x="4440239" y="4292600"/>
            <a:ext cx="3527425" cy="1200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chemeClr val="bg2"/>
                </a:solidFill>
                <a:latin typeface="+mj-lt"/>
                <a:cs typeface="Arial" charset="0"/>
              </a:rPr>
              <a:t>Ponction rétrograde plus compliquée</a:t>
            </a:r>
          </a:p>
          <a:p>
            <a:pPr eaLnBrk="1" hangingPunct="1">
              <a:defRPr/>
            </a:pPr>
            <a:r>
              <a:rPr lang="fr-FR" b="1" dirty="0">
                <a:solidFill>
                  <a:schemeClr val="bg2"/>
                </a:solidFill>
                <a:latin typeface="+mj-lt"/>
                <a:cs typeface="Arial" charset="0"/>
              </a:rPr>
              <a:t>Sous scopie ou sous écho </a:t>
            </a:r>
            <a:r>
              <a:rPr lang="fr-FR" b="1" dirty="0" err="1">
                <a:solidFill>
                  <a:schemeClr val="bg2"/>
                </a:solidFill>
                <a:latin typeface="+mj-lt"/>
                <a:cs typeface="Arial" charset="0"/>
              </a:rPr>
              <a:t>perop</a:t>
            </a:r>
            <a:endParaRPr lang="fr-FR" b="1" dirty="0">
              <a:solidFill>
                <a:schemeClr val="bg2"/>
              </a:solidFill>
              <a:latin typeface="+mj-lt"/>
              <a:cs typeface="Arial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8A6693B-D32C-E954-82B2-EA9DC434642A}"/>
              </a:ext>
            </a:extLst>
          </p:cNvPr>
          <p:cNvSpPr txBox="1"/>
          <p:nvPr/>
        </p:nvSpPr>
        <p:spPr>
          <a:xfrm>
            <a:off x="6167438" y="5661025"/>
            <a:ext cx="1408112" cy="3698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dirty="0" err="1">
                <a:solidFill>
                  <a:schemeClr val="bg2"/>
                </a:solidFill>
                <a:latin typeface="+mj-lt"/>
                <a:cs typeface="Arial" charset="0"/>
              </a:rPr>
              <a:t>A.Fibulaire</a:t>
            </a:r>
            <a:endParaRPr lang="fr-FR" b="1" dirty="0">
              <a:solidFill>
                <a:schemeClr val="bg2"/>
              </a:solidFill>
              <a:latin typeface="+mj-lt"/>
              <a:cs typeface="Arial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D689119-D98A-F3D5-EADC-27F1942EECAD}"/>
              </a:ext>
            </a:extLst>
          </p:cNvPr>
          <p:cNvSpPr txBox="1"/>
          <p:nvPr/>
        </p:nvSpPr>
        <p:spPr>
          <a:xfrm>
            <a:off x="6167439" y="6381750"/>
            <a:ext cx="1398587" cy="3698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dirty="0" err="1">
                <a:solidFill>
                  <a:schemeClr val="bg2"/>
                </a:solidFill>
                <a:latin typeface="+mj-lt"/>
                <a:cs typeface="Arial" charset="0"/>
              </a:rPr>
              <a:t>A.Pédieuse</a:t>
            </a:r>
            <a:endParaRPr lang="fr-FR" b="1" dirty="0">
              <a:solidFill>
                <a:schemeClr val="bg2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7CABE36-B401-5E95-8B97-0EE03443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533526"/>
            <a:ext cx="26003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F6DF6EF-A01E-E462-B774-66EFAC85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8526" y="1485900"/>
            <a:ext cx="3419475" cy="53721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4169DB-9A90-B597-12EF-41EE9D6C1856}"/>
              </a:ext>
            </a:extLst>
          </p:cNvPr>
          <p:cNvSpPr txBox="1"/>
          <p:nvPr/>
        </p:nvSpPr>
        <p:spPr>
          <a:xfrm>
            <a:off x="4224338" y="3789364"/>
            <a:ext cx="1223962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038E3A-4FFB-41B1-03F3-0C7578F2A387}"/>
              </a:ext>
            </a:extLst>
          </p:cNvPr>
          <p:cNvSpPr txBox="1"/>
          <p:nvPr/>
        </p:nvSpPr>
        <p:spPr>
          <a:xfrm>
            <a:off x="6240463" y="3213101"/>
            <a:ext cx="982662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Péronière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856B173-D0BD-8F2E-88E0-8ECD68446185}"/>
              </a:ext>
            </a:extLst>
          </p:cNvPr>
          <p:cNvCxnSpPr/>
          <p:nvPr/>
        </p:nvCxnSpPr>
        <p:spPr>
          <a:xfrm flipV="1">
            <a:off x="4872039" y="2852739"/>
            <a:ext cx="420687" cy="93662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B7674F3-2CD8-8883-DAB1-E45062ABCAFB}"/>
              </a:ext>
            </a:extLst>
          </p:cNvPr>
          <p:cNvCxnSpPr/>
          <p:nvPr/>
        </p:nvCxnSpPr>
        <p:spPr>
          <a:xfrm>
            <a:off x="4872038" y="4149726"/>
            <a:ext cx="709612" cy="42862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7ADA785-26FA-46E6-C232-8FC79BECE4B6}"/>
              </a:ext>
            </a:extLst>
          </p:cNvPr>
          <p:cNvCxnSpPr/>
          <p:nvPr/>
        </p:nvCxnSpPr>
        <p:spPr>
          <a:xfrm flipH="1">
            <a:off x="5880100" y="3357564"/>
            <a:ext cx="349250" cy="35877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3578D13-0DD5-F215-7699-DCDA4A00712B}"/>
              </a:ext>
            </a:extLst>
          </p:cNvPr>
          <p:cNvSpPr txBox="1"/>
          <p:nvPr/>
        </p:nvSpPr>
        <p:spPr>
          <a:xfrm>
            <a:off x="7175500" y="1557339"/>
            <a:ext cx="1074738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68BD47-DFBD-CFC6-5D47-77F27035A251}"/>
              </a:ext>
            </a:extLst>
          </p:cNvPr>
          <p:cNvSpPr txBox="1"/>
          <p:nvPr/>
        </p:nvSpPr>
        <p:spPr>
          <a:xfrm>
            <a:off x="9574213" y="1484314"/>
            <a:ext cx="982662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Péronière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3E8D666-EA18-6015-2D51-487F976BFB34}"/>
              </a:ext>
            </a:extLst>
          </p:cNvPr>
          <p:cNvCxnSpPr/>
          <p:nvPr/>
        </p:nvCxnSpPr>
        <p:spPr>
          <a:xfrm>
            <a:off x="7824789" y="1916114"/>
            <a:ext cx="706437" cy="42862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5E76665-E878-B4D3-065D-2AEF2692FB32}"/>
              </a:ext>
            </a:extLst>
          </p:cNvPr>
          <p:cNvCxnSpPr>
            <a:stCxn id="14" idx="1"/>
          </p:cNvCxnSpPr>
          <p:nvPr/>
        </p:nvCxnSpPr>
        <p:spPr>
          <a:xfrm flipH="1">
            <a:off x="8975725" y="1638301"/>
            <a:ext cx="598488" cy="309563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662B030-47EF-FAA0-1922-520699940113}"/>
              </a:ext>
            </a:extLst>
          </p:cNvPr>
          <p:cNvSpPr txBox="1"/>
          <p:nvPr/>
        </p:nvSpPr>
        <p:spPr>
          <a:xfrm>
            <a:off x="7175500" y="4437064"/>
            <a:ext cx="908050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Pédieuse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407E45-10B2-D421-44BD-84B816819AF1}"/>
              </a:ext>
            </a:extLst>
          </p:cNvPr>
          <p:cNvCxnSpPr>
            <a:stCxn id="19" idx="3"/>
          </p:cNvCxnSpPr>
          <p:nvPr/>
        </p:nvCxnSpPr>
        <p:spPr>
          <a:xfrm flipV="1">
            <a:off x="8083550" y="4581526"/>
            <a:ext cx="622300" cy="952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re 1">
            <a:extLst>
              <a:ext uri="{FF2B5EF4-FFF2-40B4-BE49-F238E27FC236}">
                <a16:creationId xmlns:a16="http://schemas.microsoft.com/office/drawing/2014/main" id="{DD3F1878-A927-7B42-86D6-DFB272A1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188640"/>
            <a:ext cx="5842992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bg2"/>
                </a:solidFill>
              </a:rPr>
              <a:t>Dilatations des arcades plantaires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B631EB4-4978-F442-4C42-C964E1801C36}"/>
              </a:ext>
            </a:extLst>
          </p:cNvPr>
          <p:cNvSpPr txBox="1"/>
          <p:nvPr/>
        </p:nvSpPr>
        <p:spPr>
          <a:xfrm>
            <a:off x="6167438" y="1773239"/>
            <a:ext cx="754062" cy="307975"/>
          </a:xfrm>
          <a:prstGeom prst="rect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400" dirty="0">
                <a:solidFill>
                  <a:srgbClr val="FF0000"/>
                </a:solidFill>
                <a:latin typeface="+mj-lt"/>
                <a:cs typeface="Arial" charset="0"/>
              </a:rPr>
              <a:t>poplité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F29DB42-55DD-E029-3F4C-F70171EAC03D}"/>
              </a:ext>
            </a:extLst>
          </p:cNvPr>
          <p:cNvCxnSpPr>
            <a:stCxn id="54" idx="1"/>
          </p:cNvCxnSpPr>
          <p:nvPr/>
        </p:nvCxnSpPr>
        <p:spPr>
          <a:xfrm flipH="1" flipV="1">
            <a:off x="5664200" y="1916113"/>
            <a:ext cx="503238" cy="11112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95" name="Picture 2">
            <a:extLst>
              <a:ext uri="{FF2B5EF4-FFF2-40B4-BE49-F238E27FC236}">
                <a16:creationId xmlns:a16="http://schemas.microsoft.com/office/drawing/2014/main" id="{13789352-7F16-1503-7F0B-2105DCB8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7" y="574676"/>
            <a:ext cx="27717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DE94D7E9-246D-4BE9-DC95-64BF0081F938}"/>
              </a:ext>
            </a:extLst>
          </p:cNvPr>
          <p:cNvSpPr txBox="1"/>
          <p:nvPr/>
        </p:nvSpPr>
        <p:spPr>
          <a:xfrm>
            <a:off x="138111" y="3932239"/>
            <a:ext cx="2771775" cy="646112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dirty="0">
                <a:solidFill>
                  <a:schemeClr val="accent3"/>
                </a:solidFill>
                <a:latin typeface="+mj-lt"/>
                <a:cs typeface="Arial" charset="0"/>
              </a:rPr>
              <a:t>Amputation </a:t>
            </a:r>
            <a:r>
              <a:rPr lang="fr-FR" dirty="0" err="1">
                <a:solidFill>
                  <a:schemeClr val="accent3"/>
                </a:solidFill>
                <a:latin typeface="+mj-lt"/>
                <a:cs typeface="Arial" charset="0"/>
              </a:rPr>
              <a:t>transméta</a:t>
            </a:r>
            <a:r>
              <a:rPr lang="fr-FR" dirty="0">
                <a:solidFill>
                  <a:schemeClr val="accent3"/>
                </a:solidFill>
                <a:latin typeface="+mj-lt"/>
                <a:cs typeface="Arial" charset="0"/>
              </a:rPr>
              <a:t> stagnante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9" grpId="0" animBg="1"/>
      <p:bldP spid="5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4AB9212-1FCD-2620-9099-1EC8EF3E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0"/>
            <a:ext cx="36290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D79F3D9-6EC5-14EF-74C3-F2C8C07B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0"/>
            <a:ext cx="51435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A20D0F5-8634-FC08-3B86-BBFE5E53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0"/>
            <a:ext cx="40719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474B95-C006-DFE1-C3A7-EB3CEAE7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373689"/>
            <a:ext cx="8640762" cy="369887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Angioplastie longue de l’arcade plantaire antérieure avec un  ballon  de  2mm x 150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0894292-DF30-1F1F-41EB-3CD7356F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26" y="404814"/>
            <a:ext cx="2600325" cy="53244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E32FCEA6-F0C3-6891-1EB9-72AE9322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0100" y="404814"/>
            <a:ext cx="2305050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E21CDE3-E6D8-EF08-0DB5-93E1FF0E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6226" y="404814"/>
            <a:ext cx="2771775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594816-377E-C00F-2FFE-3B6EE23B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5732463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Etat final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5E2A86B-4946-7A5E-F733-3D6F5992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5050" y="404814"/>
            <a:ext cx="2808288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D5386E-4C9F-DB59-DFAA-89D5C8A27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5732463"/>
            <a:ext cx="126188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Etat Initial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77" y="0"/>
            <a:ext cx="915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58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129BB7F-B22E-FDE1-63AA-00EC86951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0646" y="302420"/>
            <a:ext cx="692311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Résultats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7A6303F-BDE3-8598-E8FD-E83A62753C5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77071" y="1828800"/>
            <a:ext cx="3313113" cy="411480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i="1" dirty="0" err="1">
                <a:solidFill>
                  <a:schemeClr val="tx2">
                    <a:lumMod val="50000"/>
                  </a:schemeClr>
                </a:solidFill>
              </a:rPr>
              <a:t>Permébilité</a:t>
            </a: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 à 5 ans: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Pt </a:t>
            </a:r>
            <a:r>
              <a:rPr lang="fr-FR" sz="2400" b="1" i="1" dirty="0" err="1">
                <a:solidFill>
                  <a:schemeClr val="tx2">
                    <a:lumMod val="50000"/>
                  </a:schemeClr>
                </a:solidFill>
              </a:rPr>
              <a:t>fém</a:t>
            </a: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-pop sus-articulaire: 70% </a:t>
            </a:r>
          </a:p>
          <a:p>
            <a:pPr marL="548640" indent="-41148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algn="ctr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Pt </a:t>
            </a:r>
            <a:r>
              <a:rPr lang="fr-FR" sz="2400" b="1" i="1" dirty="0" err="1">
                <a:solidFill>
                  <a:schemeClr val="tx2">
                    <a:lumMod val="50000"/>
                  </a:schemeClr>
                </a:solidFill>
              </a:rPr>
              <a:t>fém</a:t>
            </a: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-pop. sous-articulaire: 60%</a:t>
            </a:r>
          </a:p>
        </p:txBody>
      </p:sp>
      <p:sp>
        <p:nvSpPr>
          <p:cNvPr id="41988" name="Espace réservé du contenu 4">
            <a:extLst>
              <a:ext uri="{FF2B5EF4-FFF2-40B4-BE49-F238E27FC236}">
                <a16:creationId xmlns:a16="http://schemas.microsoft.com/office/drawing/2014/main" id="{35F09B0C-10A4-9724-8120-DD03BB027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5477" y="1828800"/>
            <a:ext cx="3201987" cy="411480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Sauvetage de membre++++: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i="1" dirty="0">
                <a:solidFill>
                  <a:schemeClr val="tx2">
                    <a:lumMod val="50000"/>
                  </a:schemeClr>
                </a:solidFill>
              </a:rPr>
              <a:t>80% de sauvetage à 5 ans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b="1" i="1" dirty="0">
              <a:solidFill>
                <a:srgbClr val="FFCC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dirty="0"/>
          </a:p>
        </p:txBody>
      </p:sp>
      <p:pic>
        <p:nvPicPr>
          <p:cNvPr id="82949" name="Picture 4" descr="Pied Pub (3)">
            <a:extLst>
              <a:ext uri="{FF2B5EF4-FFF2-40B4-BE49-F238E27FC236}">
                <a16:creationId xmlns:a16="http://schemas.microsoft.com/office/drawing/2014/main" id="{E2F0212F-B21E-3BE3-43E5-1C0E081B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76" y="5029200"/>
            <a:ext cx="1025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ZoneTexte 29">
            <a:extLst>
              <a:ext uri="{FF2B5EF4-FFF2-40B4-BE49-F238E27FC236}">
                <a16:creationId xmlns:a16="http://schemas.microsoft.com/office/drawing/2014/main" id="{3C148C02-AEE3-66B3-5F33-73094E909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646" y="6153943"/>
            <a:ext cx="604361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bg2"/>
                </a:solidFill>
              </a:rPr>
              <a:t>Les moins bons résultats dans le </a:t>
            </a:r>
            <a:r>
              <a:rPr lang="fr-FR" altLang="fr-FR" sz="2000" dirty="0" err="1">
                <a:solidFill>
                  <a:schemeClr val="bg2"/>
                </a:solidFill>
              </a:rPr>
              <a:t>gpe</a:t>
            </a:r>
            <a:r>
              <a:rPr lang="fr-FR" altLang="fr-FR" sz="2000" dirty="0">
                <a:solidFill>
                  <a:schemeClr val="bg2"/>
                </a:solidFill>
              </a:rPr>
              <a:t> des dialysés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5">
            <a:extLst>
              <a:ext uri="{FF2B5EF4-FFF2-40B4-BE49-F238E27FC236}">
                <a16:creationId xmlns:a16="http://schemas.microsoft.com/office/drawing/2014/main" id="{DDBCB025-72A1-A202-AF6F-44A594FC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871" y="285750"/>
            <a:ext cx="6270561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Amputations primaires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DB69ABE-F05B-693B-0868-44A4E6EEB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526" y="1357314"/>
            <a:ext cx="6778625" cy="4200525"/>
          </a:xfrm>
        </p:spPr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/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Gangrène avancée (orteils, avant-pied, jambe)</a:t>
            </a: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Contre-indications à la revascularisation:</a:t>
            </a: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(Grabataire, pt </a:t>
            </a:r>
            <a:r>
              <a:rPr lang="fr-FR" dirty="0" err="1">
                <a:solidFill>
                  <a:schemeClr val="tx2">
                    <a:lumMod val="50000"/>
                  </a:schemeClr>
                </a:solidFill>
              </a:rPr>
              <a:t>t.fragile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868680" lvl="1" indent="-283464" algn="ctr" eaLnBrk="1" fontAlgn="auto" hangingPunct="1">
              <a:spcAft>
                <a:spcPts val="0"/>
              </a:spcAft>
              <a:buNone/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Infection majeure avec sepsis sévère</a:t>
            </a:r>
          </a:p>
        </p:txBody>
      </p:sp>
      <p:pic>
        <p:nvPicPr>
          <p:cNvPr id="83973" name="Picture 4" descr="Piedgrec">
            <a:extLst>
              <a:ext uri="{FF2B5EF4-FFF2-40B4-BE49-F238E27FC236}">
                <a16:creationId xmlns:a16="http://schemas.microsoft.com/office/drawing/2014/main" id="{B4B91713-AEC5-1A69-E13D-DFBC1B3B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4" y="857250"/>
            <a:ext cx="2149476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2" descr="C:\WINNT\Profiles\01001359\Bureau\IMG21.JPG">
            <a:extLst>
              <a:ext uri="{FF2B5EF4-FFF2-40B4-BE49-F238E27FC236}">
                <a16:creationId xmlns:a16="http://schemas.microsoft.com/office/drawing/2014/main" id="{7679A1EA-0F97-54C8-E630-885E8C318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0"/>
          <a:stretch>
            <a:fillRect/>
          </a:stretch>
        </p:blipFill>
        <p:spPr bwMode="auto">
          <a:xfrm>
            <a:off x="663806" y="4120627"/>
            <a:ext cx="2232026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5">
            <a:extLst>
              <a:ext uri="{FF2B5EF4-FFF2-40B4-BE49-F238E27FC236}">
                <a16:creationId xmlns:a16="http://schemas.microsoft.com/office/drawing/2014/main" id="{5521CE0A-99F0-303D-83C4-EBCA30F4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214314"/>
            <a:ext cx="6507634" cy="17859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Amputations secondaires (après </a:t>
            </a:r>
            <a:r>
              <a:rPr lang="fr-FR" dirty="0" err="1">
                <a:solidFill>
                  <a:schemeClr val="bg2"/>
                </a:solidFill>
              </a:rPr>
              <a:t>revasc</a:t>
            </a:r>
            <a:r>
              <a:rPr lang="fr-FR" dirty="0">
                <a:solidFill>
                  <a:schemeClr val="bg2"/>
                </a:solidFill>
              </a:rPr>
              <a:t>.)</a:t>
            </a:r>
            <a:br>
              <a:rPr lang="fr-FR" dirty="0"/>
            </a:br>
            <a:endParaRPr lang="fr-FR" dirty="0"/>
          </a:p>
        </p:txBody>
      </p:sp>
      <p:sp>
        <p:nvSpPr>
          <p:cNvPr id="46083" name="Espace réservé du contenu 6">
            <a:extLst>
              <a:ext uri="{FF2B5EF4-FFF2-40B4-BE49-F238E27FC236}">
                <a16:creationId xmlns:a16="http://schemas.microsoft.com/office/drawing/2014/main" id="{D34799AA-498A-18DB-040A-03CB6D07E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737" y="1857376"/>
            <a:ext cx="8430904" cy="4786313"/>
          </a:xfrm>
        </p:spPr>
        <p:txBody>
          <a:bodyPr>
            <a:norm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Amputations limitées: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(orteils, </a:t>
            </a:r>
            <a:r>
              <a:rPr lang="fr-FR" sz="2000" dirty="0" err="1">
                <a:solidFill>
                  <a:schemeClr val="tx2">
                    <a:lumMod val="50000"/>
                  </a:schemeClr>
                </a:solidFill>
              </a:rPr>
              <a:t>trans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-méta, </a:t>
            </a:r>
            <a:r>
              <a:rPr lang="fr-FR" sz="2000" dirty="0" err="1">
                <a:solidFill>
                  <a:schemeClr val="tx2">
                    <a:lumMod val="50000"/>
                  </a:schemeClr>
                </a:solidFill>
              </a:rPr>
              <a:t>Chopart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Echecs de revascularisation: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fr-FR" sz="2000" dirty="0" err="1">
                <a:solidFill>
                  <a:schemeClr val="tx2">
                    <a:lumMod val="50000"/>
                  </a:schemeClr>
                </a:solidFill>
              </a:rPr>
              <a:t>endovasc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</a:rPr>
              <a:t> et pontages distaux)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Plaies trainantes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dirty="0">
                <a:solidFill>
                  <a:schemeClr val="bg2"/>
                </a:solidFill>
              </a:rPr>
              <a:t>(</a:t>
            </a:r>
            <a:r>
              <a:rPr lang="fr-FR" sz="2000" b="1" dirty="0">
                <a:solidFill>
                  <a:schemeClr val="bg2"/>
                </a:solidFill>
              </a:rPr>
              <a:t>Infection, décharge, revérifier la perméabilité du geste)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dirty="0"/>
          </a:p>
        </p:txBody>
      </p:sp>
      <p:pic>
        <p:nvPicPr>
          <p:cNvPr id="84997" name="Picture 4" descr="Piedgrec">
            <a:extLst>
              <a:ext uri="{FF2B5EF4-FFF2-40B4-BE49-F238E27FC236}">
                <a16:creationId xmlns:a16="http://schemas.microsoft.com/office/drawing/2014/main" id="{DB27EACC-7163-98B4-6561-3BE2EB19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1" y="954997"/>
            <a:ext cx="2162176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>
            <a:extLst>
              <a:ext uri="{FF2B5EF4-FFF2-40B4-BE49-F238E27FC236}">
                <a16:creationId xmlns:a16="http://schemas.microsoft.com/office/drawing/2014/main" id="{9812D468-AAAB-037F-6AA5-74647D6C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10" y="514335"/>
            <a:ext cx="641905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Quel niveau d’amputation?</a:t>
            </a:r>
          </a:p>
        </p:txBody>
      </p:sp>
      <p:sp>
        <p:nvSpPr>
          <p:cNvPr id="47107" name="Espace réservé du contenu 2">
            <a:extLst>
              <a:ext uri="{FF2B5EF4-FFF2-40B4-BE49-F238E27FC236}">
                <a16:creationId xmlns:a16="http://schemas.microsoft.com/office/drawing/2014/main" id="{0BAAE250-591D-01F7-1222-A319A9C4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401" y="2480046"/>
            <a:ext cx="8578634" cy="37258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dirty="0">
                <a:solidFill>
                  <a:schemeClr val="bg2"/>
                </a:solidFill>
              </a:rPr>
              <a:t>Grabataire, AEG, triple flexion: cuisse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dirty="0">
                <a:solidFill>
                  <a:schemeClr val="bg2"/>
                </a:solidFill>
              </a:rPr>
              <a:t>Jeune: le plus distal possible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dirty="0">
                <a:solidFill>
                  <a:schemeClr val="bg2"/>
                </a:solidFill>
              </a:rPr>
              <a:t>Tcpo2&gt;30mmHg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FR" b="1" dirty="0">
                <a:solidFill>
                  <a:schemeClr val="bg2"/>
                </a:solidFill>
              </a:rPr>
              <a:t>Angioscanner et/ou artériographie per-op</a:t>
            </a:r>
          </a:p>
        </p:txBody>
      </p:sp>
      <p:pic>
        <p:nvPicPr>
          <p:cNvPr id="86022" name="Picture 4" descr="Piedgrec">
            <a:extLst>
              <a:ext uri="{FF2B5EF4-FFF2-40B4-BE49-F238E27FC236}">
                <a16:creationId xmlns:a16="http://schemas.microsoft.com/office/drawing/2014/main" id="{B951ACF5-D562-72FF-1538-6AAED4BF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" y="633413"/>
            <a:ext cx="2162176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DFDEE3-3F76-D1FD-20D7-F71BD0386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685" y="1714500"/>
            <a:ext cx="8869316" cy="4857750"/>
          </a:xfrm>
        </p:spPr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Penser à l’AOMI rapidement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Infecté?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prlvt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 profond =&gt; si + ou signes locaux=&gt; ATBS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Equilibre du diabète, </a:t>
            </a:r>
            <a:r>
              <a:rPr lang="fr-FR" sz="2000" b="1" u="sng" dirty="0">
                <a:solidFill>
                  <a:schemeClr val="tx2">
                    <a:lumMod val="50000"/>
                  </a:schemeClr>
                </a:solidFill>
              </a:rPr>
              <a:t>décharge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ED MI et TSAO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bg2"/>
                </a:solidFill>
              </a:rPr>
              <a:t>Chirurgien vasculaire vite =&gt; </a:t>
            </a:r>
            <a:r>
              <a:rPr lang="fr-FR" sz="2000" b="1" dirty="0" err="1">
                <a:solidFill>
                  <a:schemeClr val="bg2"/>
                </a:solidFill>
              </a:rPr>
              <a:t>Angioscanner</a:t>
            </a:r>
            <a:r>
              <a:rPr lang="fr-FR" sz="2000" b="1" dirty="0">
                <a:solidFill>
                  <a:schemeClr val="bg2"/>
                </a:solidFill>
              </a:rPr>
              <a:t> 64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Geste envisagé: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Cardio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, V. Saphène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Revasc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 endovasculaire et/ou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chir</a:t>
            </a: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 et/ou Amputations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>
                <a:solidFill>
                  <a:schemeClr val="bg2"/>
                </a:solidFill>
              </a:rPr>
              <a:t>Soins locaux et décharge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Trt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 médical : AAP (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plavix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) , statines, IEC, diabète, apports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</a:rPr>
              <a:t>nutritionels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fr-FR" dirty="0"/>
          </a:p>
        </p:txBody>
      </p:sp>
      <p:pic>
        <p:nvPicPr>
          <p:cNvPr id="87043" name="Picture 4" descr="Pied Pub (3)">
            <a:extLst>
              <a:ext uri="{FF2B5EF4-FFF2-40B4-BE49-F238E27FC236}">
                <a16:creationId xmlns:a16="http://schemas.microsoft.com/office/drawing/2014/main" id="{5AF65F38-146B-7473-379F-B6829C59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76" y="5029200"/>
            <a:ext cx="1025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itre 1">
            <a:extLst>
              <a:ext uri="{FF2B5EF4-FFF2-40B4-BE49-F238E27FC236}">
                <a16:creationId xmlns:a16="http://schemas.microsoft.com/office/drawing/2014/main" id="{1028310E-3B81-9A2A-90E6-2482311B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33" y="285750"/>
            <a:ext cx="7238578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Que faire devant un trouble trophique du diabétique?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A38E25-2A73-58DC-53E0-791FF24A3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4" y="1417638"/>
            <a:ext cx="6300787" cy="4819650"/>
          </a:xfrm>
        </p:spPr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Infection+Artériopathie+neuropathie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=URGENCE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Pas d’errance diagnostique avec présence d’un chirurgien vasculaire disponible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Geste de revascularisation le plus complet possible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Nouvelles techniques endovasculaires=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	SAFARI: dilatations très distales et rétrogrades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	Dilatations des arcades plantaires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fr-FR" sz="2000" b="1" dirty="0">
              <a:solidFill>
                <a:schemeClr val="bg2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SUIVI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b="1" dirty="0">
                <a:solidFill>
                  <a:schemeClr val="bg2"/>
                </a:solidFill>
              </a:rPr>
              <a:t>	56% des patients ayant fait un trouble trophique récidiveront=&gt; surveillance+++</a:t>
            </a:r>
          </a:p>
        </p:txBody>
      </p:sp>
      <p:pic>
        <p:nvPicPr>
          <p:cNvPr id="89091" name="Picture 4" descr="Pied Pub (3)">
            <a:extLst>
              <a:ext uri="{FF2B5EF4-FFF2-40B4-BE49-F238E27FC236}">
                <a16:creationId xmlns:a16="http://schemas.microsoft.com/office/drawing/2014/main" id="{F109477C-E67B-2837-81FE-34AEB01E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0" y="2322391"/>
            <a:ext cx="266382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CC6A7A-CCB9-B07F-DF3F-6A4F9743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776" y="260648"/>
            <a:ext cx="6588224" cy="1143000"/>
          </a:xfrm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bg2"/>
                </a:solidFill>
              </a:rPr>
              <a:t>Le pied diabétique=</a:t>
            </a:r>
            <a:br>
              <a:rPr lang="fr-FR" dirty="0">
                <a:solidFill>
                  <a:schemeClr val="bg2"/>
                </a:solidFill>
              </a:rPr>
            </a:br>
            <a:r>
              <a:rPr lang="fr-FR" sz="3600" dirty="0">
                <a:solidFill>
                  <a:schemeClr val="bg2"/>
                </a:solidFill>
              </a:rPr>
              <a:t>NE PAS PERDRE DU TEMPS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1004C-C404-EA69-D5B6-453C88A3F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60" y="1280651"/>
            <a:ext cx="4464050" cy="128111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48640" indent="-411480"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dirty="0">
                <a:solidFill>
                  <a:schemeClr val="bg2"/>
                </a:solidFill>
              </a:rPr>
              <a:t>MERCI </a:t>
            </a:r>
          </a:p>
          <a:p>
            <a:pPr marL="548640" indent="-411480"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400" b="1" dirty="0">
                <a:solidFill>
                  <a:schemeClr val="bg2"/>
                </a:solidFill>
              </a:rPr>
              <a:t>DE VOTRE ATTENTION</a:t>
            </a:r>
          </a:p>
        </p:txBody>
      </p:sp>
      <p:pic>
        <p:nvPicPr>
          <p:cNvPr id="90115" name="Picture 4" descr="Pied Pub (3)">
            <a:extLst>
              <a:ext uri="{FF2B5EF4-FFF2-40B4-BE49-F238E27FC236}">
                <a16:creationId xmlns:a16="http://schemas.microsoft.com/office/drawing/2014/main" id="{8080A286-4BA7-6C92-7B6A-2A0C797F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810" y="2881359"/>
            <a:ext cx="23399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er 10">
            <a:extLst>
              <a:ext uri="{FF2B5EF4-FFF2-40B4-BE49-F238E27FC236}">
                <a16:creationId xmlns:a16="http://schemas.microsoft.com/office/drawing/2014/main" id="{77F7EB93-D79F-3C6D-8D07-B11AA8984177}"/>
              </a:ext>
            </a:extLst>
          </p:cNvPr>
          <p:cNvGrpSpPr>
            <a:grpSpLocks/>
          </p:cNvGrpSpPr>
          <p:nvPr/>
        </p:nvGrpSpPr>
        <p:grpSpPr bwMode="auto">
          <a:xfrm>
            <a:off x="540168" y="0"/>
            <a:ext cx="2890837" cy="6859588"/>
            <a:chOff x="0" y="0"/>
            <a:chExt cx="2890839" cy="6859588"/>
          </a:xfrm>
        </p:grpSpPr>
        <p:grpSp>
          <p:nvGrpSpPr>
            <p:cNvPr id="90118" name="Grouper 6">
              <a:extLst>
                <a:ext uri="{FF2B5EF4-FFF2-40B4-BE49-F238E27FC236}">
                  <a16:creationId xmlns:a16="http://schemas.microsoft.com/office/drawing/2014/main" id="{6A267FD1-C7F4-39D4-C12B-A4AA1D160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90839" cy="6858000"/>
              <a:chOff x="0" y="0"/>
              <a:chExt cx="2891569" cy="6857206"/>
            </a:xfrm>
          </p:grpSpPr>
          <p:pic>
            <p:nvPicPr>
              <p:cNvPr id="90122" name="Image 3" descr="Capture d’écran 2011-04-04 à 10.53.28.png">
                <a:extLst>
                  <a:ext uri="{FF2B5EF4-FFF2-40B4-BE49-F238E27FC236}">
                    <a16:creationId xmlns:a16="http://schemas.microsoft.com/office/drawing/2014/main" id="{1AAD2603-EADE-73DA-BBA4-D40889D69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8" r="9894"/>
              <a:stretch>
                <a:fillRect/>
              </a:stretch>
            </p:blipFill>
            <p:spPr bwMode="auto">
              <a:xfrm>
                <a:off x="0" y="479423"/>
                <a:ext cx="2890774" cy="3478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2F21D4-A07E-3C4B-A5A5-AF4E8E067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9982" cy="479369"/>
              </a:xfrm>
              <a:prstGeom prst="rect">
                <a:avLst/>
              </a:prstGeom>
              <a:solidFill>
                <a:srgbClr val="4A3726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lt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5872F0-3D18-BE08-FD17-5D4018D04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3957180"/>
                <a:ext cx="2889982" cy="2900026"/>
              </a:xfrm>
              <a:prstGeom prst="rect">
                <a:avLst/>
              </a:prstGeom>
              <a:solidFill>
                <a:srgbClr val="4A3726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682B396D-70CE-B763-6DCD-921516E31D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479425"/>
              <a:ext cx="2889252" cy="1588"/>
            </a:xfrm>
            <a:prstGeom prst="line">
              <a:avLst/>
            </a:prstGeom>
            <a:noFill/>
            <a:ln w="25400">
              <a:solidFill>
                <a:srgbClr val="130507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74C82BE-652C-6009-1794-9C6137C094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0" y="3957638"/>
              <a:ext cx="2889252" cy="1587"/>
            </a:xfrm>
            <a:prstGeom prst="line">
              <a:avLst/>
            </a:prstGeom>
            <a:noFill/>
            <a:ln w="25400">
              <a:solidFill>
                <a:srgbClr val="130507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7DBD670-4112-FCE8-9520-DECBF824D9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-538954" y="3429794"/>
              <a:ext cx="6858000" cy="1587"/>
            </a:xfrm>
            <a:prstGeom prst="line">
              <a:avLst/>
            </a:prstGeom>
            <a:noFill/>
            <a:ln w="25400">
              <a:solidFill>
                <a:srgbClr val="1F010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D8A9A6-8499-DD80-CD8F-C4CA480A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9435" cy="1325563"/>
          </a:xfrm>
        </p:spPr>
        <p:txBody>
          <a:bodyPr/>
          <a:lstStyle/>
          <a:p>
            <a:r>
              <a:rPr lang="fr-FR" b="1" dirty="0"/>
              <a:t>Comment dépister en </a:t>
            </a:r>
            <a:r>
              <a:rPr lang="fr-FR" b="1" dirty="0" err="1"/>
              <a:t>pre</a:t>
            </a:r>
            <a:r>
              <a:rPr lang="fr-FR" b="1" dirty="0"/>
              <a:t>-op?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E956E0-D965-1938-7940-11169C2A4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Cardiaque</a:t>
            </a:r>
          </a:p>
          <a:p>
            <a:pPr lvl="1"/>
            <a:r>
              <a:rPr lang="fr-FR" dirty="0"/>
              <a:t>Interrogatoire, clinique, ECG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Echographie cardiaque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Mais pas que… </a:t>
            </a:r>
          </a:p>
          <a:p>
            <a:pPr lvl="1"/>
            <a:r>
              <a:rPr lang="fr-FR" dirty="0"/>
              <a:t>Examen de stress en pré-opératoire (dépendant du geste à réaliser)</a:t>
            </a:r>
          </a:p>
          <a:p>
            <a:pPr lvl="2"/>
            <a:r>
              <a:rPr lang="fr-FR" dirty="0"/>
              <a:t>Test fonctionnel pour démasquer une ischémie silencieuse (EE???Echo-dobu, </a:t>
            </a:r>
            <a:r>
              <a:rPr lang="fr-FR" dirty="0" err="1"/>
              <a:t>scinti</a:t>
            </a:r>
            <a:r>
              <a:rPr lang="fr-FR" dirty="0"/>
              <a:t> myocardique )</a:t>
            </a:r>
          </a:p>
          <a:p>
            <a:pPr lvl="1"/>
            <a:r>
              <a:rPr lang="fr-FR" dirty="0"/>
              <a:t>Coronarographie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C431AC-E7CC-9CEE-B8B2-041064BA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59" y="365125"/>
            <a:ext cx="5133823" cy="36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7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B4E17-039F-264F-CA0F-3E092C4A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Comment dépister en pré-opératoire?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4649ED-DEFE-F795-992A-1D252027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Carotidien (recommandation)</a:t>
            </a:r>
          </a:p>
          <a:p>
            <a:pPr lvl="1"/>
            <a:r>
              <a:rPr lang="fr-FR" dirty="0"/>
              <a:t>Echo-doppler des TSAO</a:t>
            </a:r>
          </a:p>
          <a:p>
            <a:pPr lvl="1"/>
            <a:r>
              <a:rPr lang="fr-FR" dirty="0"/>
              <a:t>Voire angioscanner</a:t>
            </a:r>
          </a:p>
          <a:p>
            <a:pPr lvl="1"/>
            <a:r>
              <a:rPr lang="fr-FR" dirty="0"/>
              <a:t>+/- </a:t>
            </a:r>
            <a:r>
              <a:rPr lang="fr-FR" dirty="0" err="1"/>
              <a:t>Angio</a:t>
            </a:r>
            <a:r>
              <a:rPr lang="fr-FR" dirty="0"/>
              <a:t> IRM: </a:t>
            </a:r>
          </a:p>
          <a:p>
            <a:pPr lvl="2"/>
            <a:r>
              <a:rPr lang="fr-FR" dirty="0"/>
              <a:t>attention au </a:t>
            </a:r>
            <a:r>
              <a:rPr lang="fr-FR" dirty="0" err="1"/>
              <a:t>gado</a:t>
            </a:r>
            <a:r>
              <a:rPr lang="fr-FR" dirty="0"/>
              <a:t> et IR, </a:t>
            </a:r>
          </a:p>
          <a:p>
            <a:pPr lvl="2"/>
            <a:r>
              <a:rPr lang="fr-FR" dirty="0"/>
              <a:t>attention aux calcifications</a:t>
            </a:r>
          </a:p>
          <a:p>
            <a:pPr lvl="2"/>
            <a:endParaRPr lang="fr-FR" dirty="0"/>
          </a:p>
          <a:p>
            <a:r>
              <a:rPr lang="fr-FR" dirty="0"/>
              <a:t>Rénale (pas une obligation)</a:t>
            </a:r>
          </a:p>
          <a:p>
            <a:pPr lvl="1"/>
            <a:r>
              <a:rPr lang="fr-FR" dirty="0"/>
              <a:t>Clairance et lors angioscanner aorte et MI</a:t>
            </a:r>
          </a:p>
          <a:p>
            <a:pPr lvl="1"/>
            <a:r>
              <a:rPr lang="fr-FR" dirty="0"/>
              <a:t>Mais pas de dilatation systématique des sténoses des AR </a:t>
            </a:r>
          </a:p>
          <a:p>
            <a:pPr lvl="1"/>
            <a:r>
              <a:rPr lang="fr-FR" dirty="0"/>
              <a:t>Indications limitées et bien codifiées</a:t>
            </a:r>
          </a:p>
          <a:p>
            <a:pPr lvl="1"/>
            <a:endParaRPr lang="fr-FR" dirty="0"/>
          </a:p>
          <a:p>
            <a:r>
              <a:rPr lang="fr-FR" dirty="0"/>
              <a:t>Sténoses artères digestives (pas une obligation)</a:t>
            </a:r>
          </a:p>
          <a:p>
            <a:pPr lvl="1"/>
            <a:r>
              <a:rPr lang="fr-FR" dirty="0"/>
              <a:t>Angioscanner aorte et MI</a:t>
            </a:r>
          </a:p>
          <a:p>
            <a:pPr lvl="1"/>
            <a:r>
              <a:rPr lang="fr-FR" dirty="0"/>
              <a:t>Au cas par cas… en fonction nombre d’artères touchées et symptomatologie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87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92C34-3CDB-82A2-D132-D0710767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006"/>
            <a:ext cx="10515600" cy="1578895"/>
          </a:xfrm>
        </p:spPr>
        <p:txBody>
          <a:bodyPr/>
          <a:lstStyle/>
          <a:p>
            <a:r>
              <a:rPr lang="fr-FR" b="1" dirty="0"/>
              <a:t>Le patient vasculaire diabétique est à très haut risque cardio-vasculaire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1CCBA20-8B4A-A37E-FEF5-517003EF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709" y="1455938"/>
            <a:ext cx="9185429" cy="5166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17500DCF-1584-DFD7-E9EC-8A06C75DAA1D}"/>
                  </a:ext>
                </a:extLst>
              </p14:cNvPr>
              <p14:cNvContentPartPr/>
              <p14:nvPr/>
            </p14:nvContentPartPr>
            <p14:xfrm>
              <a:off x="3799391" y="6070976"/>
              <a:ext cx="3918518" cy="45719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17500DCF-1584-DFD7-E9EC-8A06C75DAA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5392" y="5962121"/>
                <a:ext cx="4026156" cy="263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001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98" y="0"/>
            <a:ext cx="957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916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ex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ersonnalisé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1872</Words>
  <Application>Microsoft Office PowerPoint</Application>
  <PresentationFormat>Grand écran</PresentationFormat>
  <Paragraphs>409</Paragraphs>
  <Slides>56</Slides>
  <Notes>8</Notes>
  <HiddenSlides>0</HiddenSlides>
  <MMClips>1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70" baseType="lpstr">
      <vt:lpstr>Arial</vt:lpstr>
      <vt:lpstr>Calibri</vt:lpstr>
      <vt:lpstr>Calibri Light</vt:lpstr>
      <vt:lpstr>Comic Sans MS</vt:lpstr>
      <vt:lpstr>Helvetica</vt:lpstr>
      <vt:lpstr>Times</vt:lpstr>
      <vt:lpstr>Times New Roman</vt:lpstr>
      <vt:lpstr>Wingdings</vt:lpstr>
      <vt:lpstr>Wingdings 2</vt:lpstr>
      <vt:lpstr>Wingdings 3</vt:lpstr>
      <vt:lpstr>Thème Office</vt:lpstr>
      <vt:lpstr>Apex</vt:lpstr>
      <vt:lpstr>Document</vt:lpstr>
      <vt:lpstr>Image bitmap</vt:lpstr>
      <vt:lpstr>Atteintes vasculaires du patient DT2:  Place de la chirurgie vasculaire</vt:lpstr>
      <vt:lpstr>Patient diabétique type 2 avec complications vasculaires: PEC chirurgical</vt:lpstr>
      <vt:lpstr>Le polyvasculaire</vt:lpstr>
      <vt:lpstr>Le polyvasculaire</vt:lpstr>
      <vt:lpstr>Présentation PowerPoint</vt:lpstr>
      <vt:lpstr>Comment dépister en pre-op?</vt:lpstr>
      <vt:lpstr>Comment dépister en pré-opératoire?</vt:lpstr>
      <vt:lpstr>Le patient vasculaire diabétique est à très haut risque cardio-vasculaire</vt:lpstr>
      <vt:lpstr>Présentation PowerPoint</vt:lpstr>
      <vt:lpstr>Outil Internet  www.heartscore.org</vt:lpstr>
      <vt:lpstr>Patient diabétique à très haut risque cardio-vasculaire</vt:lpstr>
      <vt:lpstr>Patient diabétique à très haut RCV</vt:lpstr>
      <vt:lpstr>Patient à très haut RCV</vt:lpstr>
      <vt:lpstr>Présentation PowerPoint</vt:lpstr>
      <vt:lpstr>L’AOMI du diabétique</vt:lpstr>
      <vt:lpstr>Prévalence du diabète à la Réunion et en France métropolitaine</vt:lpstr>
      <vt:lpstr>Présentation PowerPoint</vt:lpstr>
      <vt:lpstr>Le pied diabétique: définition</vt:lpstr>
      <vt:lpstr>Neuropathie: le + svt retrouvée</vt:lpstr>
      <vt:lpstr>Artériopathie(AOMI)</vt:lpstr>
      <vt:lpstr>Présentation PowerPoint</vt:lpstr>
      <vt:lpstr>Artériopathie diabétique distale </vt:lpstr>
      <vt:lpstr>INFECTION</vt:lpstr>
      <vt:lpstr>Classification d’Armstrong Texas University</vt:lpstr>
      <vt:lpstr>Démarche thérapeutique</vt:lpstr>
      <vt:lpstr>Stades de Leriche et Fontaine?</vt:lpstr>
      <vt:lpstr>Diagnostic clinique</vt:lpstr>
      <vt:lpstr>Présentation PowerPoint</vt:lpstr>
      <vt:lpstr>IPS= indice de pression systolique (évaluation macrocirculation)</vt:lpstr>
      <vt:lpstr>Présentation PowerPoint</vt:lpstr>
      <vt:lpstr>Evaluation de la microcirculation</vt:lpstr>
      <vt:lpstr>Explorations non invasives</vt:lpstr>
      <vt:lpstr>Exploration invasive : l’Artériographie</vt:lpstr>
      <vt:lpstr>Revascularisation</vt:lpstr>
      <vt:lpstr>Contre-indications à la revascularisation du pied diabétique</vt:lpstr>
      <vt:lpstr>Indications</vt:lpstr>
      <vt:lpstr>Revascularisation infra-poplitée</vt:lpstr>
      <vt:lpstr>Prélèvement de la v. saphène interne</vt:lpstr>
      <vt:lpstr>Présentation PowerPoint</vt:lpstr>
      <vt:lpstr>Présentation PowerPoint</vt:lpstr>
      <vt:lpstr>Angioplastie TransLuminale</vt:lpstr>
      <vt:lpstr>Angioplastie TransLuminale</vt:lpstr>
      <vt:lpstr>Étage fémoral</vt:lpstr>
      <vt:lpstr>Trt Endovasculaire</vt:lpstr>
      <vt:lpstr>Nouvelles techniques</vt:lpstr>
      <vt:lpstr>SAFARI</vt:lpstr>
      <vt:lpstr>Dilatations des arcades plantaires</vt:lpstr>
      <vt:lpstr>Présentation PowerPoint</vt:lpstr>
      <vt:lpstr>Présentation PowerPoint</vt:lpstr>
      <vt:lpstr>Résultats</vt:lpstr>
      <vt:lpstr>Amputations primaires</vt:lpstr>
      <vt:lpstr>Amputations secondaires (après revasc.) </vt:lpstr>
      <vt:lpstr>Quel niveau d’amputation?</vt:lpstr>
      <vt:lpstr>Que faire devant un trouble trophique du diabétique?</vt:lpstr>
      <vt:lpstr>Le pied diabétique= NE PAS PERDRE DU TEMPS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Atteintes vasculaires du patient DT2:  Place de la chirurgie vasculaire</dc:title>
  <dc:creator>Ruben</dc:creator>
  <cp:lastModifiedBy>faizal Hossenbocus</cp:lastModifiedBy>
  <cp:revision>8</cp:revision>
  <dcterms:created xsi:type="dcterms:W3CDTF">2022-06-24T03:23:20Z</dcterms:created>
  <dcterms:modified xsi:type="dcterms:W3CDTF">2023-03-08T17:29:28Z</dcterms:modified>
</cp:coreProperties>
</file>