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63600" cy="5690235"/>
          </a:xfrm>
          <a:custGeom>
            <a:avLst/>
            <a:gdLst/>
            <a:ahLst/>
            <a:cxnLst/>
            <a:rect l="l" t="t" r="r" b="b"/>
            <a:pathLst>
              <a:path w="863600" h="5690235">
                <a:moveTo>
                  <a:pt x="863600" y="0"/>
                </a:moveTo>
                <a:lnTo>
                  <a:pt x="61657" y="0"/>
                </a:lnTo>
                <a:lnTo>
                  <a:pt x="0" y="604"/>
                </a:lnTo>
                <a:lnTo>
                  <a:pt x="0" y="5690204"/>
                </a:lnTo>
                <a:lnTo>
                  <a:pt x="863600" y="9071"/>
                </a:lnTo>
                <a:lnTo>
                  <a:pt x="863600" y="0"/>
                </a:lnTo>
                <a:close/>
              </a:path>
            </a:pathLst>
          </a:custGeom>
          <a:solidFill>
            <a:srgbClr val="5FCBEF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5FC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5FC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5FCBEF">
              <a:alpha val="360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5FCB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17B0E4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17B0E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2E83C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2362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1665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17B0E4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1602" y="1831340"/>
            <a:ext cx="9388795" cy="167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5FC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5FC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5FCBEF">
              <a:alpha val="360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5FCB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17B0E4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17B0E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2E83C3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2362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17B0E4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5FCBEF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073" y="630427"/>
            <a:ext cx="1067985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FCBE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726" y="1924048"/>
            <a:ext cx="11015345" cy="211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63345" marR="5080" indent="-1351280">
              <a:lnSpc>
                <a:spcPct val="100400"/>
              </a:lnSpc>
              <a:spcBef>
                <a:spcPts val="75"/>
              </a:spcBef>
            </a:pPr>
            <a:r>
              <a:rPr spc="-5" dirty="0"/>
              <a:t>Gestion des anti-agrégants </a:t>
            </a:r>
            <a:r>
              <a:rPr spc="-1614" dirty="0"/>
              <a:t> </a:t>
            </a:r>
            <a:r>
              <a:rPr spc="-5" dirty="0"/>
              <a:t>après</a:t>
            </a:r>
            <a:r>
              <a:rPr spc="-20" dirty="0"/>
              <a:t> </a:t>
            </a:r>
            <a:r>
              <a:rPr spc="-5" dirty="0"/>
              <a:t>angioplastie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1642" y="4056379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7F7F"/>
                </a:solidFill>
                <a:latin typeface="Trebuchet MS"/>
                <a:cs typeface="Trebuchet MS"/>
              </a:rPr>
              <a:t>Dr</a:t>
            </a:r>
            <a:r>
              <a:rPr sz="1800" spc="-5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7F7F7F"/>
                </a:solidFill>
                <a:latin typeface="Trebuchet MS"/>
                <a:cs typeface="Trebuchet MS"/>
              </a:rPr>
              <a:t>Shamir</a:t>
            </a:r>
            <a:r>
              <a:rPr sz="1800" spc="-40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7F7F7F"/>
                </a:solidFill>
                <a:latin typeface="Trebuchet MS"/>
                <a:cs typeface="Trebuchet MS"/>
              </a:rPr>
              <a:t>Vally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15" y="3965138"/>
            <a:ext cx="3257549" cy="2337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86" y="3935375"/>
            <a:ext cx="3686229" cy="2868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1485" y="4154587"/>
            <a:ext cx="3829028" cy="2587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1883" y="4321250"/>
            <a:ext cx="3970115" cy="24824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2633" y="1956442"/>
            <a:ext cx="3919367" cy="2294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207" y="2031919"/>
            <a:ext cx="3338986" cy="18587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20801" y="1956441"/>
            <a:ext cx="3550392" cy="21345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913" y="1135379"/>
            <a:ext cx="7314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10304" algn="l"/>
              </a:tabLst>
            </a:pPr>
            <a:r>
              <a:rPr sz="2000" b="1" spc="-5" dirty="0">
                <a:latin typeface="Trebuchet MS"/>
                <a:cs typeface="Trebuchet MS"/>
              </a:rPr>
              <a:t>REDUAL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PCI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(Dabigatran)	</a:t>
            </a:r>
            <a:r>
              <a:rPr sz="2000" b="1" spc="-5" dirty="0">
                <a:latin typeface="Trebuchet MS"/>
                <a:cs typeface="Trebuchet MS"/>
              </a:rPr>
              <a:t>PIONEER-AF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PCI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(Rivaroxaban)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2645" y="1135379"/>
            <a:ext cx="2639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rebuchet MS"/>
                <a:cs typeface="Trebuchet MS"/>
              </a:rPr>
              <a:t>AUGUSTUS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(Apixaban)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98357" y="902525"/>
            <a:ext cx="0" cy="5901690"/>
          </a:xfrm>
          <a:custGeom>
            <a:avLst/>
            <a:gdLst/>
            <a:ahLst/>
            <a:cxnLst/>
            <a:rect l="l" t="t" r="r" b="b"/>
            <a:pathLst>
              <a:path h="5901690">
                <a:moveTo>
                  <a:pt x="0" y="0"/>
                </a:moveTo>
                <a:lnTo>
                  <a:pt x="1" y="59011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8619" y="902525"/>
            <a:ext cx="0" cy="5901690"/>
          </a:xfrm>
          <a:custGeom>
            <a:avLst/>
            <a:gdLst/>
            <a:ahLst/>
            <a:cxnLst/>
            <a:rect l="l" t="t" r="r" b="b"/>
            <a:pathLst>
              <a:path h="5901690">
                <a:moveTo>
                  <a:pt x="0" y="0"/>
                </a:moveTo>
                <a:lnTo>
                  <a:pt x="1" y="59011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778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</a:t>
            </a:r>
            <a:r>
              <a:rPr spc="-10" dirty="0"/>
              <a:t> </a:t>
            </a:r>
            <a:r>
              <a:rPr dirty="0"/>
              <a:t>–</a:t>
            </a:r>
            <a:r>
              <a:rPr spc="-204" dirty="0"/>
              <a:t> </a:t>
            </a:r>
            <a:r>
              <a:rPr dirty="0"/>
              <a:t>Angor</a:t>
            </a:r>
            <a:r>
              <a:rPr spc="-5" dirty="0"/>
              <a:t> stable</a:t>
            </a:r>
            <a:r>
              <a:rPr spc="-15" dirty="0"/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FF0000"/>
                </a:solidFill>
                <a:latin typeface="Trebuchet MS"/>
                <a:cs typeface="Trebuchet MS"/>
              </a:rPr>
              <a:t>FA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83" y="1453596"/>
            <a:ext cx="5474826" cy="5285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2973" y="3111500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40" dirty="0">
                <a:latin typeface="Trebuchet MS"/>
                <a:cs typeface="Trebuchet MS"/>
              </a:rPr>
              <a:t>Triple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thérapie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courte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3373" y="311150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semaine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mois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2973" y="3669283"/>
            <a:ext cx="299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5" dirty="0">
                <a:latin typeface="Trebuchet MS"/>
                <a:cs typeface="Trebuchet MS"/>
              </a:rPr>
              <a:t>Puis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AOD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+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CLOPIDOGREL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3373" y="3669283"/>
            <a:ext cx="101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5" dirty="0">
                <a:latin typeface="Wingdings"/>
                <a:cs typeface="Wingdings"/>
              </a:rPr>
              <a:t>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6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mois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973" y="4214876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5" dirty="0">
                <a:latin typeface="Trebuchet MS"/>
                <a:cs typeface="Trebuchet MS"/>
              </a:rPr>
              <a:t>Puis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AOD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seul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3373" y="4214876"/>
            <a:ext cx="173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5" dirty="0">
                <a:latin typeface="Wingdings"/>
                <a:cs typeface="Wingdings"/>
              </a:rPr>
              <a:t>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au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long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cours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778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</a:t>
            </a:r>
            <a:r>
              <a:rPr spc="-10" dirty="0"/>
              <a:t> </a:t>
            </a:r>
            <a:r>
              <a:rPr dirty="0"/>
              <a:t>–</a:t>
            </a:r>
            <a:r>
              <a:rPr spc="-204" dirty="0"/>
              <a:t> </a:t>
            </a:r>
            <a:r>
              <a:rPr dirty="0"/>
              <a:t>Angor</a:t>
            </a:r>
            <a:r>
              <a:rPr spc="-5" dirty="0"/>
              <a:t> stable</a:t>
            </a:r>
            <a:r>
              <a:rPr spc="-15" dirty="0"/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FF0000"/>
                </a:solidFill>
                <a:latin typeface="Trebuchet MS"/>
                <a:cs typeface="Trebuchet MS"/>
              </a:rPr>
              <a:t>FA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35324" y="5027676"/>
            <a:ext cx="2572385" cy="6565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029335">
              <a:lnSpc>
                <a:spcPts val="1580"/>
              </a:lnSpc>
              <a:spcBef>
                <a:spcPts val="235"/>
              </a:spcBef>
            </a:pPr>
            <a:r>
              <a:rPr sz="1400" spc="-5" dirty="0">
                <a:latin typeface="Trebuchet MS"/>
                <a:cs typeface="Trebuchet MS"/>
              </a:rPr>
              <a:t>ELIQUIS </a:t>
            </a:r>
            <a:r>
              <a:rPr sz="1400" dirty="0">
                <a:latin typeface="Trebuchet MS"/>
                <a:cs typeface="Trebuchet MS"/>
              </a:rPr>
              <a:t>5mg </a:t>
            </a:r>
            <a:r>
              <a:rPr sz="1400" spc="-5" dirty="0">
                <a:latin typeface="Trebuchet MS"/>
                <a:cs typeface="Trebuchet MS"/>
              </a:rPr>
              <a:t>x2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spc="-5" dirty="0">
                <a:latin typeface="Trebuchet MS"/>
                <a:cs typeface="Trebuchet MS"/>
              </a:rPr>
              <a:t>RA</a:t>
            </a:r>
            <a:r>
              <a:rPr sz="1400" dirty="0">
                <a:latin typeface="Trebuchet MS"/>
                <a:cs typeface="Trebuchet MS"/>
              </a:rPr>
              <a:t>D</a:t>
            </a:r>
            <a:r>
              <a:rPr sz="1400" spc="-5" dirty="0">
                <a:latin typeface="Trebuchet MS"/>
                <a:cs typeface="Trebuchet MS"/>
              </a:rPr>
              <a:t>AX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150mg </a:t>
            </a:r>
            <a:r>
              <a:rPr sz="1400" spc="-5" dirty="0">
                <a:latin typeface="Trebuchet MS"/>
                <a:cs typeface="Trebuchet MS"/>
              </a:rPr>
              <a:t>x</a:t>
            </a:r>
            <a:r>
              <a:rPr sz="1400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  <a:tabLst>
                <a:tab pos="1383665" algn="l"/>
              </a:tabLst>
            </a:pPr>
            <a:r>
              <a:rPr sz="1400" spc="-35" dirty="0">
                <a:latin typeface="Trebuchet MS"/>
                <a:cs typeface="Trebuchet MS"/>
              </a:rPr>
              <a:t>XARELTO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15mg	</a:t>
            </a:r>
            <a:r>
              <a:rPr sz="1400" spc="-5" dirty="0">
                <a:latin typeface="Trebuchet MS"/>
                <a:cs typeface="Trebuchet MS"/>
              </a:rPr>
              <a:t>(</a:t>
            </a:r>
            <a:r>
              <a:rPr sz="1400" b="1" spc="-5" dirty="0">
                <a:latin typeface="Trebuchet MS"/>
                <a:cs typeface="Trebuchet MS"/>
              </a:rPr>
              <a:t>dose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réduite</a:t>
            </a:r>
            <a:r>
              <a:rPr sz="1400" spc="-5" dirty="0"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3602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SCA</a:t>
            </a:r>
            <a:r>
              <a:rPr spc="-22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spc="-40" dirty="0"/>
              <a:t>Phase</a:t>
            </a:r>
            <a:r>
              <a:rPr spc="-20" dirty="0"/>
              <a:t> </a:t>
            </a:r>
            <a:r>
              <a:rPr spc="-5" dirty="0"/>
              <a:t>aiguë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334" y="2104020"/>
            <a:ext cx="4612640" cy="3416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Angioplastie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primaire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=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1800" b="1" u="heavy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AAP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+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1800" b="1" u="heavy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sz="1800" spc="-5" dirty="0">
                <a:latin typeface="Trebuchet MS"/>
                <a:cs typeface="Trebuchet MS"/>
              </a:rPr>
              <a:t>Aspirine</a:t>
            </a:r>
            <a:endParaRPr sz="1800">
              <a:latin typeface="Trebuchet MS"/>
              <a:cs typeface="Trebuchet MS"/>
            </a:endParaRPr>
          </a:p>
          <a:p>
            <a:pPr marL="664210" marR="657225" algn="ctr">
              <a:lnSpc>
                <a:spcPct val="198900"/>
              </a:lnSpc>
            </a:pPr>
            <a:r>
              <a:rPr sz="1800" spc="-5" dirty="0">
                <a:latin typeface="Trebuchet MS"/>
                <a:cs typeface="Trebuchet MS"/>
              </a:rPr>
              <a:t>iP2Y12 </a:t>
            </a:r>
            <a:r>
              <a:rPr sz="1800" spc="-10" dirty="0">
                <a:latin typeface="Trebuchet MS"/>
                <a:cs typeface="Trebuchet MS"/>
              </a:rPr>
              <a:t>(Ticagrelor </a:t>
            </a:r>
            <a:r>
              <a:rPr sz="1800" spc="-5" dirty="0">
                <a:latin typeface="Trebuchet MS"/>
                <a:cs typeface="Trebuchet MS"/>
              </a:rPr>
              <a:t>ou prasugrel)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HNF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+/-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anti-GPIIbIIIa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per-coro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3617" y="2106914"/>
            <a:ext cx="4612640" cy="3416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Fibrinolyse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=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Trly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+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r>
              <a:rPr sz="1800" b="1" u="heavy" spc="-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AAP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+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sz="1800" b="1" u="heavy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AC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marL="1724660" marR="1716405" indent="-1905" algn="ctr">
              <a:lnSpc>
                <a:spcPct val="201100"/>
              </a:lnSpc>
            </a:pPr>
            <a:r>
              <a:rPr sz="1800" spc="-5" dirty="0">
                <a:latin typeface="Trebuchet MS"/>
                <a:cs typeface="Trebuchet MS"/>
              </a:rPr>
              <a:t>Aspirine 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spc="-5" dirty="0">
                <a:latin typeface="Trebuchet MS"/>
                <a:cs typeface="Trebuchet MS"/>
              </a:rPr>
              <a:t>op</a:t>
            </a:r>
            <a:r>
              <a:rPr sz="1800" dirty="0">
                <a:latin typeface="Trebuchet MS"/>
                <a:cs typeface="Trebuchet MS"/>
              </a:rPr>
              <a:t>i</a:t>
            </a:r>
            <a:r>
              <a:rPr sz="1800" spc="-5" dirty="0">
                <a:latin typeface="Trebuchet MS"/>
                <a:cs typeface="Trebuchet MS"/>
              </a:rPr>
              <a:t>dog</a:t>
            </a:r>
            <a:r>
              <a:rPr sz="1800" dirty="0">
                <a:latin typeface="Trebuchet MS"/>
                <a:cs typeface="Trebuchet MS"/>
              </a:rPr>
              <a:t>r</a:t>
            </a:r>
            <a:r>
              <a:rPr sz="1800" spc="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l  </a:t>
            </a:r>
            <a:r>
              <a:rPr sz="1800" spc="-5" dirty="0">
                <a:latin typeface="Trebuchet MS"/>
                <a:cs typeface="Trebuchet MS"/>
              </a:rPr>
              <a:t>HNF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Metalyse/Actilyse/Tenecteplase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992" y="1333425"/>
            <a:ext cx="5313045" cy="5480685"/>
            <a:chOff x="556992" y="1333425"/>
            <a:chExt cx="5313045" cy="548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992" y="1333425"/>
              <a:ext cx="5312779" cy="5480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8888" y="2268637"/>
              <a:ext cx="2675890" cy="4255770"/>
            </a:xfrm>
            <a:custGeom>
              <a:avLst/>
              <a:gdLst/>
              <a:ahLst/>
              <a:cxnLst/>
              <a:rect l="l" t="t" r="r" b="b"/>
              <a:pathLst>
                <a:path w="2675890" h="4255770">
                  <a:moveTo>
                    <a:pt x="2229546" y="0"/>
                  </a:moveTo>
                  <a:lnTo>
                    <a:pt x="445919" y="0"/>
                  </a:lnTo>
                  <a:lnTo>
                    <a:pt x="397332" y="2616"/>
                  </a:lnTo>
                  <a:lnTo>
                    <a:pt x="350259" y="10285"/>
                  </a:lnTo>
                  <a:lnTo>
                    <a:pt x="304974" y="22733"/>
                  </a:lnTo>
                  <a:lnTo>
                    <a:pt x="261749" y="39689"/>
                  </a:lnTo>
                  <a:lnTo>
                    <a:pt x="220855" y="60881"/>
                  </a:lnTo>
                  <a:lnTo>
                    <a:pt x="182565" y="86036"/>
                  </a:lnTo>
                  <a:lnTo>
                    <a:pt x="147150" y="114883"/>
                  </a:lnTo>
                  <a:lnTo>
                    <a:pt x="114884" y="147150"/>
                  </a:lnTo>
                  <a:lnTo>
                    <a:pt x="86036" y="182565"/>
                  </a:lnTo>
                  <a:lnTo>
                    <a:pt x="60881" y="220855"/>
                  </a:lnTo>
                  <a:lnTo>
                    <a:pt x="39689" y="261749"/>
                  </a:lnTo>
                  <a:lnTo>
                    <a:pt x="22733" y="304974"/>
                  </a:lnTo>
                  <a:lnTo>
                    <a:pt x="10285" y="350259"/>
                  </a:lnTo>
                  <a:lnTo>
                    <a:pt x="2616" y="397332"/>
                  </a:lnTo>
                  <a:lnTo>
                    <a:pt x="0" y="445919"/>
                  </a:lnTo>
                  <a:lnTo>
                    <a:pt x="0" y="3809223"/>
                  </a:lnTo>
                  <a:lnTo>
                    <a:pt x="2616" y="3857811"/>
                  </a:lnTo>
                  <a:lnTo>
                    <a:pt x="10285" y="3904883"/>
                  </a:lnTo>
                  <a:lnTo>
                    <a:pt x="22733" y="3950168"/>
                  </a:lnTo>
                  <a:lnTo>
                    <a:pt x="39689" y="3993393"/>
                  </a:lnTo>
                  <a:lnTo>
                    <a:pt x="60881" y="4034287"/>
                  </a:lnTo>
                  <a:lnTo>
                    <a:pt x="86036" y="4072577"/>
                  </a:lnTo>
                  <a:lnTo>
                    <a:pt x="114884" y="4107992"/>
                  </a:lnTo>
                  <a:lnTo>
                    <a:pt x="147150" y="4140259"/>
                  </a:lnTo>
                  <a:lnTo>
                    <a:pt x="182565" y="4169106"/>
                  </a:lnTo>
                  <a:lnTo>
                    <a:pt x="220855" y="4194261"/>
                  </a:lnTo>
                  <a:lnTo>
                    <a:pt x="261749" y="4215453"/>
                  </a:lnTo>
                  <a:lnTo>
                    <a:pt x="304974" y="4232409"/>
                  </a:lnTo>
                  <a:lnTo>
                    <a:pt x="350259" y="4244858"/>
                  </a:lnTo>
                  <a:lnTo>
                    <a:pt x="397332" y="4252526"/>
                  </a:lnTo>
                  <a:lnTo>
                    <a:pt x="445919" y="4255143"/>
                  </a:lnTo>
                  <a:lnTo>
                    <a:pt x="2229546" y="4255143"/>
                  </a:lnTo>
                  <a:lnTo>
                    <a:pt x="2278134" y="4252526"/>
                  </a:lnTo>
                  <a:lnTo>
                    <a:pt x="2325206" y="4244858"/>
                  </a:lnTo>
                  <a:lnTo>
                    <a:pt x="2370491" y="4232409"/>
                  </a:lnTo>
                  <a:lnTo>
                    <a:pt x="2413717" y="4215453"/>
                  </a:lnTo>
                  <a:lnTo>
                    <a:pt x="2454611" y="4194261"/>
                  </a:lnTo>
                  <a:lnTo>
                    <a:pt x="2492901" y="4169106"/>
                  </a:lnTo>
                  <a:lnTo>
                    <a:pt x="2528316" y="4140259"/>
                  </a:lnTo>
                  <a:lnTo>
                    <a:pt x="2560583" y="4107992"/>
                  </a:lnTo>
                  <a:lnTo>
                    <a:pt x="2589430" y="4072577"/>
                  </a:lnTo>
                  <a:lnTo>
                    <a:pt x="2614586" y="4034287"/>
                  </a:lnTo>
                  <a:lnTo>
                    <a:pt x="2635777" y="3993393"/>
                  </a:lnTo>
                  <a:lnTo>
                    <a:pt x="2652733" y="3950168"/>
                  </a:lnTo>
                  <a:lnTo>
                    <a:pt x="2665182" y="3904883"/>
                  </a:lnTo>
                  <a:lnTo>
                    <a:pt x="2672850" y="3857811"/>
                  </a:lnTo>
                  <a:lnTo>
                    <a:pt x="2675467" y="3809223"/>
                  </a:lnTo>
                  <a:lnTo>
                    <a:pt x="2675467" y="445919"/>
                  </a:lnTo>
                  <a:lnTo>
                    <a:pt x="2672850" y="397332"/>
                  </a:lnTo>
                  <a:lnTo>
                    <a:pt x="2665182" y="350259"/>
                  </a:lnTo>
                  <a:lnTo>
                    <a:pt x="2652733" y="304974"/>
                  </a:lnTo>
                  <a:lnTo>
                    <a:pt x="2635777" y="261749"/>
                  </a:lnTo>
                  <a:lnTo>
                    <a:pt x="2614586" y="220855"/>
                  </a:lnTo>
                  <a:lnTo>
                    <a:pt x="2589430" y="182565"/>
                  </a:lnTo>
                  <a:lnTo>
                    <a:pt x="2560583" y="147150"/>
                  </a:lnTo>
                  <a:lnTo>
                    <a:pt x="2528316" y="114883"/>
                  </a:lnTo>
                  <a:lnTo>
                    <a:pt x="2492901" y="86036"/>
                  </a:lnTo>
                  <a:lnTo>
                    <a:pt x="2454611" y="60881"/>
                  </a:lnTo>
                  <a:lnTo>
                    <a:pt x="2413717" y="39689"/>
                  </a:lnTo>
                  <a:lnTo>
                    <a:pt x="2370491" y="22733"/>
                  </a:lnTo>
                  <a:lnTo>
                    <a:pt x="2325206" y="10285"/>
                  </a:lnTo>
                  <a:lnTo>
                    <a:pt x="2278134" y="2616"/>
                  </a:lnTo>
                  <a:lnTo>
                    <a:pt x="2229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4937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</a:t>
            </a:r>
            <a:r>
              <a:rPr spc="-3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SCA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8681" y="3044444"/>
            <a:ext cx="4489450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-"/>
              <a:tabLst>
                <a:tab pos="165100" algn="l"/>
                <a:tab pos="1840864" algn="l"/>
              </a:tabLst>
            </a:pPr>
            <a:r>
              <a:rPr sz="1800" b="1" spc="-5" dirty="0">
                <a:latin typeface="Trebuchet MS"/>
                <a:cs typeface="Trebuchet MS"/>
              </a:rPr>
              <a:t>Double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AAP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=	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(Kardegic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+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iP2Y12</a:t>
            </a:r>
            <a:r>
              <a:rPr sz="1800" b="1" spc="-5" dirty="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rebuchet MS"/>
              <a:buChar char="-"/>
            </a:pPr>
            <a:endParaRPr sz="190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1800" b="1" spc="-5" dirty="0">
                <a:latin typeface="Trebuchet MS"/>
                <a:cs typeface="Trebuchet MS"/>
              </a:rPr>
              <a:t>Plus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long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si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haut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ischémique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-"/>
            </a:pPr>
            <a:endParaRPr sz="180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1800" b="1" spc="-5" dirty="0">
                <a:latin typeface="Trebuchet MS"/>
                <a:cs typeface="Trebuchet MS"/>
              </a:rPr>
              <a:t>Plus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court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si</a:t>
            </a:r>
            <a:r>
              <a:rPr sz="1800" b="1" spc="-5" dirty="0">
                <a:latin typeface="Trebuchet MS"/>
                <a:cs typeface="Trebuchet MS"/>
              </a:rPr>
              <a:t> haut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 </a:t>
            </a:r>
            <a:r>
              <a:rPr sz="1800" b="1" spc="-10" dirty="0">
                <a:latin typeface="Trebuchet MS"/>
                <a:cs typeface="Trebuchet MS"/>
              </a:rPr>
              <a:t>hémorragique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537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SCA</a:t>
            </a:r>
            <a:r>
              <a:rPr spc="-215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spc="-5" dirty="0"/>
              <a:t>après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spc="-5" dirty="0"/>
              <a:t>phase</a:t>
            </a:r>
            <a:r>
              <a:rPr spc="-15" dirty="0"/>
              <a:t> </a:t>
            </a:r>
            <a:r>
              <a:rPr spc="-5" dirty="0"/>
              <a:t>aiguë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25" y="1470667"/>
            <a:ext cx="5063284" cy="43792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6570" y="1507418"/>
            <a:ext cx="4968810" cy="43424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2100" y="6160516"/>
            <a:ext cx="3354070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0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Réduire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durée de </a:t>
            </a:r>
            <a:r>
              <a:rPr sz="1600" dirty="0">
                <a:latin typeface="Trebuchet MS"/>
                <a:cs typeface="Trebuchet MS"/>
              </a:rPr>
              <a:t>DAPT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post-SCA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ts val="1660"/>
              </a:lnSpc>
            </a:pPr>
            <a:r>
              <a:rPr sz="1400" i="1" spc="-5" dirty="0">
                <a:latin typeface="Trebuchet MS"/>
                <a:cs typeface="Trebuchet MS"/>
              </a:rPr>
              <a:t>JYH</a:t>
            </a:r>
            <a:r>
              <a:rPr sz="1400" i="1" spc="-20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et</a:t>
            </a:r>
            <a:r>
              <a:rPr sz="1400" i="1" spc="-10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al,</a:t>
            </a:r>
            <a:r>
              <a:rPr sz="1400" i="1" spc="-15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Lancet</a:t>
            </a:r>
            <a:r>
              <a:rPr sz="1400" i="1" spc="-10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2018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8889" y="6163564"/>
            <a:ext cx="3404870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Allonger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durée de </a:t>
            </a:r>
            <a:r>
              <a:rPr sz="1600" dirty="0">
                <a:latin typeface="Trebuchet MS"/>
                <a:cs typeface="Trebuchet MS"/>
              </a:rPr>
              <a:t>DAPT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post-SCA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  <a:p>
            <a:pPr marL="61594" algn="ctr">
              <a:lnSpc>
                <a:spcPts val="1670"/>
              </a:lnSpc>
            </a:pPr>
            <a:r>
              <a:rPr sz="1400" i="1" spc="-5" dirty="0">
                <a:latin typeface="Trebuchet MS"/>
                <a:cs typeface="Trebuchet MS"/>
              </a:rPr>
              <a:t>Mauri</a:t>
            </a:r>
            <a:r>
              <a:rPr sz="1400" i="1" spc="-20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et</a:t>
            </a:r>
            <a:r>
              <a:rPr sz="1400" i="1" spc="-15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al,</a:t>
            </a:r>
            <a:r>
              <a:rPr sz="1400" i="1" spc="-10" dirty="0">
                <a:latin typeface="Trebuchet MS"/>
                <a:cs typeface="Trebuchet MS"/>
              </a:rPr>
              <a:t> NEJM</a:t>
            </a:r>
            <a:r>
              <a:rPr sz="1400" i="1" spc="-15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2014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83" y="1453596"/>
            <a:ext cx="5474826" cy="5285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2973" y="3111500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40" dirty="0">
                <a:latin typeface="Trebuchet MS"/>
                <a:cs typeface="Trebuchet MS"/>
              </a:rPr>
              <a:t>Triple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thérapie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courte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3373" y="3111500"/>
            <a:ext cx="226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semaine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à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mois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2973" y="3669283"/>
            <a:ext cx="299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5" dirty="0">
                <a:latin typeface="Trebuchet MS"/>
                <a:cs typeface="Trebuchet MS"/>
              </a:rPr>
              <a:t>Puis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AOD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+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CLOPIDOGREL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3373" y="3669283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5" dirty="0">
                <a:latin typeface="Wingdings"/>
                <a:cs typeface="Wingdings"/>
              </a:rPr>
              <a:t>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973" y="4214876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spc="-5" dirty="0">
                <a:latin typeface="Trebuchet MS"/>
                <a:cs typeface="Trebuchet MS"/>
              </a:rPr>
              <a:t>Puis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AOD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seul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3373" y="4214876"/>
            <a:ext cx="173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5" dirty="0">
                <a:latin typeface="Wingdings"/>
                <a:cs typeface="Wingdings"/>
              </a:rPr>
              <a:t>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au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long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cours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5988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SCA</a:t>
            </a:r>
            <a:r>
              <a:rPr spc="-210" dirty="0"/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FF0000"/>
                </a:solidFill>
                <a:latin typeface="Trebuchet MS"/>
                <a:cs typeface="Trebuchet MS"/>
              </a:rPr>
              <a:t>FA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35324" y="5027676"/>
            <a:ext cx="2572385" cy="6565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029335">
              <a:lnSpc>
                <a:spcPts val="1580"/>
              </a:lnSpc>
              <a:spcBef>
                <a:spcPts val="235"/>
              </a:spcBef>
            </a:pPr>
            <a:r>
              <a:rPr sz="1400" spc="-5" dirty="0">
                <a:latin typeface="Trebuchet MS"/>
                <a:cs typeface="Trebuchet MS"/>
              </a:rPr>
              <a:t>ELIQUIS </a:t>
            </a:r>
            <a:r>
              <a:rPr sz="1400" dirty="0">
                <a:latin typeface="Trebuchet MS"/>
                <a:cs typeface="Trebuchet MS"/>
              </a:rPr>
              <a:t>5mg </a:t>
            </a:r>
            <a:r>
              <a:rPr sz="1400" spc="-5" dirty="0">
                <a:latin typeface="Trebuchet MS"/>
                <a:cs typeface="Trebuchet MS"/>
              </a:rPr>
              <a:t>x2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</a:t>
            </a:r>
            <a:r>
              <a:rPr sz="1400" spc="-5" dirty="0">
                <a:latin typeface="Trebuchet MS"/>
                <a:cs typeface="Trebuchet MS"/>
              </a:rPr>
              <a:t>RA</a:t>
            </a:r>
            <a:r>
              <a:rPr sz="1400" dirty="0">
                <a:latin typeface="Trebuchet MS"/>
                <a:cs typeface="Trebuchet MS"/>
              </a:rPr>
              <a:t>D</a:t>
            </a:r>
            <a:r>
              <a:rPr sz="1400" spc="-5" dirty="0">
                <a:latin typeface="Trebuchet MS"/>
                <a:cs typeface="Trebuchet MS"/>
              </a:rPr>
              <a:t>AX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150mg </a:t>
            </a:r>
            <a:r>
              <a:rPr sz="1400" spc="-5" dirty="0">
                <a:latin typeface="Trebuchet MS"/>
                <a:cs typeface="Trebuchet MS"/>
              </a:rPr>
              <a:t>x</a:t>
            </a:r>
            <a:r>
              <a:rPr sz="1400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  <a:tabLst>
                <a:tab pos="1383665" algn="l"/>
              </a:tabLst>
            </a:pPr>
            <a:r>
              <a:rPr sz="1400" spc="-35" dirty="0">
                <a:latin typeface="Trebuchet MS"/>
                <a:cs typeface="Trebuchet MS"/>
              </a:rPr>
              <a:t>XARELTO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15mg	</a:t>
            </a:r>
            <a:r>
              <a:rPr sz="1400" spc="-5" dirty="0">
                <a:latin typeface="Trebuchet MS"/>
                <a:cs typeface="Trebuchet MS"/>
              </a:rPr>
              <a:t>(</a:t>
            </a:r>
            <a:r>
              <a:rPr sz="1400" b="1" spc="-5" dirty="0">
                <a:latin typeface="Trebuchet MS"/>
                <a:cs typeface="Trebuchet MS"/>
              </a:rPr>
              <a:t>dose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réduite</a:t>
            </a:r>
            <a:r>
              <a:rPr sz="1400" spc="-5" dirty="0"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2809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Messages</a:t>
            </a:r>
            <a:r>
              <a:rPr spc="-45" dirty="0"/>
              <a:t> </a:t>
            </a:r>
            <a:r>
              <a:rPr spc="-5" dirty="0"/>
              <a:t>clés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7395" y="2248915"/>
            <a:ext cx="274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Angioplastie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programmée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122" y="2806700"/>
            <a:ext cx="128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DAPT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6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mois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1614" y="3352291"/>
            <a:ext cx="179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P</a:t>
            </a:r>
            <a:r>
              <a:rPr sz="1800" spc="5" dirty="0">
                <a:latin typeface="Trebuchet MS"/>
                <a:cs typeface="Trebuchet MS"/>
              </a:rPr>
              <a:t>u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spiri</a:t>
            </a:r>
            <a:r>
              <a:rPr sz="1800" dirty="0">
                <a:latin typeface="Trebuchet MS"/>
                <a:cs typeface="Trebuchet MS"/>
              </a:rPr>
              <a:t>ne </a:t>
            </a:r>
            <a:r>
              <a:rPr sz="1800" spc="-5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ul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6073" y="2248915"/>
            <a:ext cx="2829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Syndrome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coronarien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aigu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8543" y="2806700"/>
            <a:ext cx="140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DAPT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12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mois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4362" y="3352291"/>
            <a:ext cx="179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P</a:t>
            </a:r>
            <a:r>
              <a:rPr sz="1800" spc="5" dirty="0">
                <a:latin typeface="Trebuchet MS"/>
                <a:cs typeface="Trebuchet MS"/>
              </a:rPr>
              <a:t>u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spiri</a:t>
            </a:r>
            <a:r>
              <a:rPr sz="1800" dirty="0">
                <a:latin typeface="Trebuchet MS"/>
                <a:cs typeface="Trebuchet MS"/>
              </a:rPr>
              <a:t>ne </a:t>
            </a:r>
            <a:r>
              <a:rPr sz="1800" spc="-5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ul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1852" y="2245867"/>
            <a:ext cx="136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En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cas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FA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9025" y="2803652"/>
            <a:ext cx="188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Trithérapie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courte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63885" y="3352291"/>
            <a:ext cx="186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Puis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AOD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+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PLAVIX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5151" y="3897883"/>
            <a:ext cx="139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P</a:t>
            </a:r>
            <a:r>
              <a:rPr sz="1800" spc="5" dirty="0">
                <a:latin typeface="Trebuchet MS"/>
                <a:cs typeface="Trebuchet MS"/>
              </a:rPr>
              <a:t>u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D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ul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812" y="5071364"/>
            <a:ext cx="45472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+/-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Plus</a:t>
            </a:r>
            <a:r>
              <a:rPr sz="1800" b="1" spc="-10" dirty="0">
                <a:latin typeface="Trebuchet MS"/>
                <a:cs typeface="Trebuchet MS"/>
              </a:rPr>
              <a:t> long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si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haut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 ischémique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+/-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Plus court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si</a:t>
            </a:r>
            <a:r>
              <a:rPr sz="1800" b="1" spc="-5" dirty="0">
                <a:latin typeface="Trebuchet MS"/>
                <a:cs typeface="Trebuchet MS"/>
              </a:rPr>
              <a:t> haut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 </a:t>
            </a:r>
            <a:r>
              <a:rPr sz="1800" b="1" spc="-10" dirty="0">
                <a:latin typeface="Trebuchet MS"/>
                <a:cs typeface="Trebuchet MS"/>
              </a:rPr>
              <a:t>hémorragique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2839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</a:t>
            </a:r>
            <a:r>
              <a:rPr spc="5" dirty="0"/>
              <a:t>ss</a:t>
            </a:r>
            <a:r>
              <a:rPr spc="-5" dirty="0"/>
              <a:t>a</a:t>
            </a:r>
            <a:r>
              <a:rPr dirty="0"/>
              <a:t>g</a:t>
            </a:r>
            <a:r>
              <a:rPr spc="-5" dirty="0"/>
              <a:t>e</a:t>
            </a:r>
            <a:r>
              <a:rPr spc="5" dirty="0"/>
              <a:t>s</a:t>
            </a:r>
            <a:r>
              <a:rPr dirty="0"/>
              <a:t>-</a:t>
            </a:r>
            <a:r>
              <a:rPr spc="5" dirty="0"/>
              <a:t>c</a:t>
            </a:r>
            <a:r>
              <a:rPr dirty="0"/>
              <a:t>lés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3" y="2181859"/>
            <a:ext cx="7990205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spc="-135" dirty="0">
                <a:solidFill>
                  <a:srgbClr val="5FCBEF"/>
                </a:solidFill>
                <a:latin typeface="Lucida Sans Unicode"/>
                <a:cs typeface="Lucida Sans Unicode"/>
              </a:rPr>
              <a:t>▶	</a:t>
            </a: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Traitement</a:t>
            </a:r>
            <a:r>
              <a:rPr sz="18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personnalisé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  <a:tabLst>
                <a:tab pos="354965" algn="l"/>
              </a:tabLst>
            </a:pPr>
            <a:r>
              <a:rPr sz="1400" spc="-135" dirty="0">
                <a:solidFill>
                  <a:srgbClr val="5FCBEF"/>
                </a:solidFill>
                <a:latin typeface="Lucida Sans Unicode"/>
                <a:cs typeface="Lucida Sans Unicode"/>
              </a:rPr>
              <a:t>▶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Risque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hémorragique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VERSUS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risque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thrombotique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15"/>
              </a:spcBef>
              <a:tabLst>
                <a:tab pos="354965" algn="l"/>
              </a:tabLst>
            </a:pPr>
            <a:r>
              <a:rPr sz="1400" spc="-135" dirty="0">
                <a:solidFill>
                  <a:srgbClr val="5FCBEF"/>
                </a:solidFill>
                <a:latin typeface="Lucida Sans Unicode"/>
                <a:cs typeface="Lucida Sans Unicode"/>
              </a:rPr>
              <a:t>▶	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Principaux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FDR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thrombose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=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rebuchet MS"/>
                <a:cs typeface="Trebuchet MS"/>
              </a:rPr>
              <a:t>INOBSERVANCE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stent,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procédure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90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P</a:t>
            </a:r>
            <a:r>
              <a:rPr dirty="0"/>
              <a:t>l</a:t>
            </a:r>
            <a:r>
              <a:rPr spc="-5" dirty="0"/>
              <a:t>a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3" y="2163572"/>
            <a:ext cx="2612390" cy="298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Enjeux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 R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omm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ati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ns</a:t>
            </a:r>
            <a:endParaRPr sz="24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103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SCA</a:t>
            </a:r>
            <a:endParaRPr sz="2400">
              <a:latin typeface="Trebuchet MS"/>
              <a:cs typeface="Trebuchet MS"/>
            </a:endParaRPr>
          </a:p>
          <a:p>
            <a:pPr marL="469265" marR="429259">
              <a:lnSpc>
                <a:spcPct val="132500"/>
              </a:lnSpc>
              <a:spcBef>
                <a:spcPts val="75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Angor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stable </a:t>
            </a:r>
            <a:r>
              <a:rPr sz="2400" spc="-7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cas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404040"/>
                </a:solidFill>
                <a:latin typeface="Trebuchet MS"/>
                <a:cs typeface="Trebuchet MS"/>
              </a:rPr>
              <a:t>FA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Messages</a:t>
            </a:r>
            <a:r>
              <a:rPr sz="2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clés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1414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Enjeux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1983" y="2069084"/>
            <a:ext cx="3036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RISQUE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ISCHEMIQUE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(thrombose</a:t>
            </a:r>
            <a:r>
              <a:rPr sz="2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stent)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20" y="3224626"/>
            <a:ext cx="5964474" cy="31609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78482" y="2069084"/>
            <a:ext cx="3411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RISQUE</a:t>
            </a:r>
            <a:r>
              <a:rPr sz="2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HEMORRAGIQUE</a:t>
            </a:r>
            <a:endParaRPr sz="2400">
              <a:latin typeface="Trebuchet MS"/>
              <a:cs typeface="Trebuchet MS"/>
            </a:endParaRPr>
          </a:p>
          <a:p>
            <a:pPr marL="151130">
              <a:lnSpc>
                <a:spcPct val="100000"/>
              </a:lnSpc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(liée</a:t>
            </a: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aux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traitements)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6339" y="3412235"/>
            <a:ext cx="190881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rebuchet MS"/>
                <a:cs typeface="Trebuchet MS"/>
              </a:rPr>
              <a:t>1</a:t>
            </a:r>
            <a:r>
              <a:rPr sz="1350" spc="7" baseline="24691" dirty="0">
                <a:latin typeface="Trebuchet MS"/>
                <a:cs typeface="Trebuchet MS"/>
              </a:rPr>
              <a:t>er</a:t>
            </a:r>
            <a:r>
              <a:rPr sz="1350" spc="217" baseline="24691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FDR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=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Inobservance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rebuchet MS"/>
              <a:cs typeface="Trebuchet MS"/>
            </a:endParaRPr>
          </a:p>
          <a:p>
            <a:pPr marL="293370" marR="285750" algn="ctr">
              <a:lnSpc>
                <a:spcPct val="101400"/>
              </a:lnSpc>
            </a:pPr>
            <a:r>
              <a:rPr sz="1400" spc="-5" dirty="0">
                <a:latin typeface="Trebuchet MS"/>
                <a:cs typeface="Trebuchet MS"/>
              </a:rPr>
              <a:t>Incidence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=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0,6%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Mortalité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x4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377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Enjeux,</a:t>
            </a:r>
            <a:r>
              <a:rPr spc="-85" dirty="0"/>
              <a:t> </a:t>
            </a:r>
            <a:r>
              <a:rPr spc="-5" dirty="0"/>
              <a:t>historique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34" y="1742128"/>
            <a:ext cx="10514633" cy="4506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5018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Enjeux,</a:t>
            </a:r>
            <a:r>
              <a:rPr spc="-25" dirty="0"/>
              <a:t> </a:t>
            </a:r>
            <a:r>
              <a:rPr dirty="0"/>
              <a:t>scores</a:t>
            </a:r>
            <a:r>
              <a:rPr spc="-5" dirty="0"/>
              <a:t> de</a:t>
            </a:r>
            <a:r>
              <a:rPr spc="-15" dirty="0"/>
              <a:t> </a:t>
            </a:r>
            <a:r>
              <a:rPr spc="-10" dirty="0"/>
              <a:t>risque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1156" y="1385315"/>
            <a:ext cx="1699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Hémorragique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8755" y="1385315"/>
            <a:ext cx="1373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sché</a:t>
            </a:r>
            <a:r>
              <a:rPr sz="2000" b="1" spc="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2000" b="1" spc="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748" y="1800824"/>
            <a:ext cx="8651232" cy="4782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3" y="630427"/>
            <a:ext cx="211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Posologies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726" y="1924048"/>
          <a:ext cx="11015345" cy="2110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R="28956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Aspirine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Clopidogrel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Ticagrelor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Prasugrel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Apixaban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Rivaroxaban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Dabigatran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82270" marR="322580" indent="-52705">
                        <a:lnSpc>
                          <a:spcPts val="1900"/>
                        </a:lnSpc>
                        <a:spcBef>
                          <a:spcPts val="434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Dose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600" spc="-4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charge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250mg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600mg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180mg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60mg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Dose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pleine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75-100mg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75mg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90mg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5mg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20mg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150mg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Dose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réduite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‘’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‘’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‘’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‘’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2,5mg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15mg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Trebuchet MS"/>
                          <a:cs typeface="Trebuchet MS"/>
                        </a:rPr>
                        <a:t>110mg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x2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182924" y="4230116"/>
            <a:ext cx="1410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Soit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2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critères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sur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3: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2924" y="4586732"/>
            <a:ext cx="1191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-"/>
              <a:tabLst>
                <a:tab pos="297815" algn="l"/>
                <a:tab pos="298450" algn="l"/>
              </a:tabLst>
            </a:pPr>
            <a:r>
              <a:rPr sz="1200" spc="-5" dirty="0">
                <a:latin typeface="Trebuchet MS"/>
                <a:cs typeface="Trebuchet MS"/>
              </a:rPr>
              <a:t>Âge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&gt;80a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ts val="1415"/>
              </a:lnSpc>
              <a:spcBef>
                <a:spcPts val="45"/>
              </a:spcBef>
              <a:buChar char="-"/>
              <a:tabLst>
                <a:tab pos="297815" algn="l"/>
                <a:tab pos="298450" algn="l"/>
              </a:tabLst>
            </a:pPr>
            <a:r>
              <a:rPr sz="1200" spc="-15" dirty="0">
                <a:latin typeface="Trebuchet MS"/>
                <a:cs typeface="Trebuchet MS"/>
              </a:rPr>
              <a:t>Poids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&lt;60kg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ts val="1415"/>
              </a:lnSpc>
              <a:buChar char="-"/>
              <a:tabLst>
                <a:tab pos="297815" algn="l"/>
                <a:tab pos="298450" algn="l"/>
              </a:tabLst>
            </a:pPr>
            <a:r>
              <a:rPr sz="1200" spc="-10" dirty="0">
                <a:latin typeface="Trebuchet MS"/>
                <a:cs typeface="Trebuchet MS"/>
              </a:rPr>
              <a:t>Créat&gt;133µM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2924" y="5321300"/>
            <a:ext cx="89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Soit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DFG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&lt;30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4399" y="4263644"/>
            <a:ext cx="1106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rebuchet MS"/>
                <a:cs typeface="Trebuchet MS"/>
              </a:rPr>
              <a:t>1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critère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parmi: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4399" y="4620259"/>
            <a:ext cx="989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-"/>
              <a:tabLst>
                <a:tab pos="297815" algn="l"/>
                <a:tab pos="298450" algn="l"/>
              </a:tabLst>
            </a:pPr>
            <a:r>
              <a:rPr sz="1200" spc="-5" dirty="0">
                <a:latin typeface="Trebuchet MS"/>
                <a:cs typeface="Trebuchet MS"/>
              </a:rPr>
              <a:t>Âge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&gt;75a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ts val="1415"/>
              </a:lnSpc>
              <a:spcBef>
                <a:spcPts val="45"/>
              </a:spcBef>
              <a:buChar char="-"/>
              <a:tabLst>
                <a:tab pos="297815" algn="l"/>
                <a:tab pos="298450" algn="l"/>
              </a:tabLst>
            </a:pPr>
            <a:r>
              <a:rPr sz="1200" spc="-5" dirty="0">
                <a:latin typeface="Trebuchet MS"/>
                <a:cs typeface="Trebuchet MS"/>
              </a:rPr>
              <a:t>DFG&lt;50</a:t>
            </a:r>
            <a:endParaRPr sz="1200">
              <a:latin typeface="Trebuchet MS"/>
              <a:cs typeface="Trebuchet MS"/>
            </a:endParaRPr>
          </a:p>
          <a:p>
            <a:pPr marL="298450" indent="-285750">
              <a:lnSpc>
                <a:spcPts val="1415"/>
              </a:lnSpc>
              <a:buChar char="-"/>
              <a:tabLst>
                <a:tab pos="297815" algn="l"/>
                <a:tab pos="298450" algn="l"/>
              </a:tabLst>
            </a:pPr>
            <a:r>
              <a:rPr sz="1200" spc="-85" dirty="0">
                <a:latin typeface="Trebuchet MS"/>
                <a:cs typeface="Trebuchet MS"/>
              </a:rPr>
              <a:t>V</a:t>
            </a:r>
            <a:r>
              <a:rPr sz="1200" spc="-5" dirty="0">
                <a:latin typeface="Trebuchet MS"/>
                <a:cs typeface="Trebuchet MS"/>
              </a:rPr>
              <a:t>er</a:t>
            </a:r>
            <a:r>
              <a:rPr sz="1200" spc="-10" dirty="0">
                <a:latin typeface="Trebuchet MS"/>
                <a:cs typeface="Trebuchet MS"/>
              </a:rPr>
              <a:t>apa</a:t>
            </a:r>
            <a:r>
              <a:rPr sz="1200" dirty="0">
                <a:latin typeface="Trebuchet MS"/>
                <a:cs typeface="Trebuchet MS"/>
              </a:rPr>
              <a:t>m</a:t>
            </a:r>
            <a:r>
              <a:rPr sz="1200" spc="-5" dirty="0">
                <a:latin typeface="Trebuchet MS"/>
                <a:cs typeface="Trebuchet MS"/>
              </a:rPr>
              <a:t>i</a:t>
            </a:r>
            <a:r>
              <a:rPr sz="1200" dirty="0"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59832" y="4416044"/>
            <a:ext cx="586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DFG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&lt;50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4549" y="4726940"/>
            <a:ext cx="146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Inhibiteurs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du</a:t>
            </a:r>
            <a:r>
              <a:rPr sz="1200" spc="33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P2Y12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7811" y="4192315"/>
            <a:ext cx="3960495" cy="469265"/>
          </a:xfrm>
          <a:custGeom>
            <a:avLst/>
            <a:gdLst/>
            <a:ahLst/>
            <a:cxnLst/>
            <a:rect l="l" t="t" r="r" b="b"/>
            <a:pathLst>
              <a:path w="3960495" h="469264">
                <a:moveTo>
                  <a:pt x="3960012" y="0"/>
                </a:moveTo>
                <a:lnTo>
                  <a:pt x="3958019" y="74138"/>
                </a:lnTo>
                <a:lnTo>
                  <a:pt x="3952470" y="138526"/>
                </a:lnTo>
                <a:lnTo>
                  <a:pt x="3944008" y="189301"/>
                </a:lnTo>
                <a:lnTo>
                  <a:pt x="3920922" y="234557"/>
                </a:lnTo>
                <a:lnTo>
                  <a:pt x="2019095" y="234557"/>
                </a:lnTo>
                <a:lnTo>
                  <a:pt x="2006739" y="246514"/>
                </a:lnTo>
                <a:lnTo>
                  <a:pt x="1996009" y="279812"/>
                </a:lnTo>
                <a:lnTo>
                  <a:pt x="1987548" y="330587"/>
                </a:lnTo>
                <a:lnTo>
                  <a:pt x="1981998" y="394975"/>
                </a:lnTo>
                <a:lnTo>
                  <a:pt x="1980006" y="469114"/>
                </a:lnTo>
                <a:lnTo>
                  <a:pt x="1978013" y="394975"/>
                </a:lnTo>
                <a:lnTo>
                  <a:pt x="1972464" y="330587"/>
                </a:lnTo>
                <a:lnTo>
                  <a:pt x="1964002" y="279812"/>
                </a:lnTo>
                <a:lnTo>
                  <a:pt x="1953272" y="246514"/>
                </a:lnTo>
                <a:lnTo>
                  <a:pt x="1940917" y="234557"/>
                </a:lnTo>
                <a:lnTo>
                  <a:pt x="39089" y="234557"/>
                </a:lnTo>
                <a:lnTo>
                  <a:pt x="26733" y="222599"/>
                </a:lnTo>
                <a:lnTo>
                  <a:pt x="16003" y="189301"/>
                </a:lnTo>
                <a:lnTo>
                  <a:pt x="7541" y="138526"/>
                </a:lnTo>
                <a:lnTo>
                  <a:pt x="1992" y="74138"/>
                </a:lnTo>
                <a:lnTo>
                  <a:pt x="0" y="0"/>
                </a:lnTo>
              </a:path>
            </a:pathLst>
          </a:custGeom>
          <a:ln w="28575">
            <a:solidFill>
              <a:srgbClr val="5FC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992" y="1333425"/>
            <a:ext cx="5313045" cy="5480685"/>
            <a:chOff x="556992" y="1333425"/>
            <a:chExt cx="5313045" cy="548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992" y="1333425"/>
              <a:ext cx="5312779" cy="5480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1816" y="2268636"/>
              <a:ext cx="2743200" cy="4255770"/>
            </a:xfrm>
            <a:custGeom>
              <a:avLst/>
              <a:gdLst/>
              <a:ahLst/>
              <a:cxnLst/>
              <a:rect l="l" t="t" r="r" b="b"/>
              <a:pathLst>
                <a:path w="2743200" h="4255770">
                  <a:moveTo>
                    <a:pt x="2285992" y="0"/>
                  </a:moveTo>
                  <a:lnTo>
                    <a:pt x="457210" y="0"/>
                  </a:lnTo>
                  <a:lnTo>
                    <a:pt x="410463" y="2360"/>
                  </a:lnTo>
                  <a:lnTo>
                    <a:pt x="365066" y="9288"/>
                  </a:lnTo>
                  <a:lnTo>
                    <a:pt x="321249" y="20555"/>
                  </a:lnTo>
                  <a:lnTo>
                    <a:pt x="279243" y="35929"/>
                  </a:lnTo>
                  <a:lnTo>
                    <a:pt x="239276" y="55182"/>
                  </a:lnTo>
                  <a:lnTo>
                    <a:pt x="201579" y="78084"/>
                  </a:lnTo>
                  <a:lnTo>
                    <a:pt x="166382" y="104404"/>
                  </a:lnTo>
                  <a:lnTo>
                    <a:pt x="133913" y="133913"/>
                  </a:lnTo>
                  <a:lnTo>
                    <a:pt x="104404" y="166381"/>
                  </a:lnTo>
                  <a:lnTo>
                    <a:pt x="78084" y="201579"/>
                  </a:lnTo>
                  <a:lnTo>
                    <a:pt x="55182" y="239276"/>
                  </a:lnTo>
                  <a:lnTo>
                    <a:pt x="35929" y="279242"/>
                  </a:lnTo>
                  <a:lnTo>
                    <a:pt x="20555" y="321249"/>
                  </a:lnTo>
                  <a:lnTo>
                    <a:pt x="9288" y="365065"/>
                  </a:lnTo>
                  <a:lnTo>
                    <a:pt x="2360" y="410462"/>
                  </a:lnTo>
                  <a:lnTo>
                    <a:pt x="0" y="457208"/>
                  </a:lnTo>
                  <a:lnTo>
                    <a:pt x="0" y="3797934"/>
                  </a:lnTo>
                  <a:lnTo>
                    <a:pt x="2360" y="3844681"/>
                  </a:lnTo>
                  <a:lnTo>
                    <a:pt x="9288" y="3890077"/>
                  </a:lnTo>
                  <a:lnTo>
                    <a:pt x="20555" y="3933894"/>
                  </a:lnTo>
                  <a:lnTo>
                    <a:pt x="35929" y="3975900"/>
                  </a:lnTo>
                  <a:lnTo>
                    <a:pt x="55182" y="4015867"/>
                  </a:lnTo>
                  <a:lnTo>
                    <a:pt x="78084" y="4053564"/>
                  </a:lnTo>
                  <a:lnTo>
                    <a:pt x="104404" y="4088761"/>
                  </a:lnTo>
                  <a:lnTo>
                    <a:pt x="133913" y="4121229"/>
                  </a:lnTo>
                  <a:lnTo>
                    <a:pt x="166382" y="4150738"/>
                  </a:lnTo>
                  <a:lnTo>
                    <a:pt x="201579" y="4177059"/>
                  </a:lnTo>
                  <a:lnTo>
                    <a:pt x="239276" y="4199960"/>
                  </a:lnTo>
                  <a:lnTo>
                    <a:pt x="279243" y="4219213"/>
                  </a:lnTo>
                  <a:lnTo>
                    <a:pt x="321249" y="4234588"/>
                  </a:lnTo>
                  <a:lnTo>
                    <a:pt x="365066" y="4245854"/>
                  </a:lnTo>
                  <a:lnTo>
                    <a:pt x="410463" y="4252782"/>
                  </a:lnTo>
                  <a:lnTo>
                    <a:pt x="457210" y="4255143"/>
                  </a:lnTo>
                  <a:lnTo>
                    <a:pt x="2285992" y="4255143"/>
                  </a:lnTo>
                  <a:lnTo>
                    <a:pt x="2332739" y="4252782"/>
                  </a:lnTo>
                  <a:lnTo>
                    <a:pt x="2378135" y="4245854"/>
                  </a:lnTo>
                  <a:lnTo>
                    <a:pt x="2421952" y="4234588"/>
                  </a:lnTo>
                  <a:lnTo>
                    <a:pt x="2463958" y="4219213"/>
                  </a:lnTo>
                  <a:lnTo>
                    <a:pt x="2503925" y="4199960"/>
                  </a:lnTo>
                  <a:lnTo>
                    <a:pt x="2541622" y="4177059"/>
                  </a:lnTo>
                  <a:lnTo>
                    <a:pt x="2576819" y="4150738"/>
                  </a:lnTo>
                  <a:lnTo>
                    <a:pt x="2609287" y="4121229"/>
                  </a:lnTo>
                  <a:lnTo>
                    <a:pt x="2638796" y="4088761"/>
                  </a:lnTo>
                  <a:lnTo>
                    <a:pt x="2665117" y="4053564"/>
                  </a:lnTo>
                  <a:lnTo>
                    <a:pt x="2688018" y="4015867"/>
                  </a:lnTo>
                  <a:lnTo>
                    <a:pt x="2707271" y="3975900"/>
                  </a:lnTo>
                  <a:lnTo>
                    <a:pt x="2722646" y="3933894"/>
                  </a:lnTo>
                  <a:lnTo>
                    <a:pt x="2733912" y="3890077"/>
                  </a:lnTo>
                  <a:lnTo>
                    <a:pt x="2740840" y="3844681"/>
                  </a:lnTo>
                  <a:lnTo>
                    <a:pt x="2743201" y="3797934"/>
                  </a:lnTo>
                  <a:lnTo>
                    <a:pt x="2743201" y="457208"/>
                  </a:lnTo>
                  <a:lnTo>
                    <a:pt x="2740840" y="410462"/>
                  </a:lnTo>
                  <a:lnTo>
                    <a:pt x="2733912" y="365065"/>
                  </a:lnTo>
                  <a:lnTo>
                    <a:pt x="2722646" y="321249"/>
                  </a:lnTo>
                  <a:lnTo>
                    <a:pt x="2707271" y="279242"/>
                  </a:lnTo>
                  <a:lnTo>
                    <a:pt x="2688018" y="239276"/>
                  </a:lnTo>
                  <a:lnTo>
                    <a:pt x="2665117" y="201579"/>
                  </a:lnTo>
                  <a:lnTo>
                    <a:pt x="2638796" y="166381"/>
                  </a:lnTo>
                  <a:lnTo>
                    <a:pt x="2609287" y="133913"/>
                  </a:lnTo>
                  <a:lnTo>
                    <a:pt x="2576819" y="104404"/>
                  </a:lnTo>
                  <a:lnTo>
                    <a:pt x="2541622" y="78084"/>
                  </a:lnTo>
                  <a:lnTo>
                    <a:pt x="2503925" y="55182"/>
                  </a:lnTo>
                  <a:lnTo>
                    <a:pt x="2463958" y="35929"/>
                  </a:lnTo>
                  <a:lnTo>
                    <a:pt x="2421952" y="20555"/>
                  </a:lnTo>
                  <a:lnTo>
                    <a:pt x="2378135" y="9288"/>
                  </a:lnTo>
                  <a:lnTo>
                    <a:pt x="2332739" y="2360"/>
                  </a:lnTo>
                  <a:lnTo>
                    <a:pt x="228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670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</a:t>
            </a:r>
            <a:r>
              <a:rPr spc="-20" dirty="0"/>
              <a:t> </a:t>
            </a:r>
            <a:r>
              <a:rPr dirty="0"/>
              <a:t>–</a:t>
            </a:r>
            <a:r>
              <a:rPr spc="-210" dirty="0"/>
              <a:t> </a:t>
            </a:r>
            <a:r>
              <a:rPr dirty="0"/>
              <a:t>Angor</a:t>
            </a:r>
            <a:r>
              <a:rPr spc="-15" dirty="0"/>
              <a:t> </a:t>
            </a:r>
            <a:r>
              <a:rPr spc="-5" dirty="0"/>
              <a:t>stable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58681" y="3044444"/>
            <a:ext cx="4627880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har char="-"/>
              <a:tabLst>
                <a:tab pos="165100" algn="l"/>
                <a:tab pos="1840864" algn="l"/>
              </a:tabLst>
            </a:pPr>
            <a:r>
              <a:rPr sz="1800" b="1" spc="-5" dirty="0">
                <a:latin typeface="Trebuchet MS"/>
                <a:cs typeface="Trebuchet MS"/>
              </a:rPr>
              <a:t>Double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AAP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=	6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mois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(Kardegic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+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Plavix)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rebuchet MS"/>
              <a:buChar char="-"/>
            </a:pPr>
            <a:endParaRPr sz="190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1800" b="1" spc="-5" dirty="0">
                <a:latin typeface="Trebuchet MS"/>
                <a:cs typeface="Trebuchet MS"/>
              </a:rPr>
              <a:t>Plus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long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si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haut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ischémique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rebuchet MS"/>
              <a:buChar char="-"/>
            </a:pPr>
            <a:endParaRPr sz="1800">
              <a:latin typeface="Trebuchet MS"/>
              <a:cs typeface="Trebuchet MS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sz="1800" b="1" spc="-5" dirty="0">
                <a:latin typeface="Trebuchet MS"/>
                <a:cs typeface="Trebuchet MS"/>
              </a:rPr>
              <a:t>Plus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court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si</a:t>
            </a:r>
            <a:r>
              <a:rPr sz="1800" b="1" spc="-5" dirty="0">
                <a:latin typeface="Trebuchet MS"/>
                <a:cs typeface="Trebuchet MS"/>
              </a:rPr>
              <a:t> haut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risque </a:t>
            </a:r>
            <a:r>
              <a:rPr sz="1800" b="1" spc="-10" dirty="0">
                <a:latin typeface="Trebuchet MS"/>
                <a:cs typeface="Trebuchet MS"/>
              </a:rPr>
              <a:t>hémorragique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06" y="1333684"/>
            <a:ext cx="10802985" cy="4190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83" y="1453596"/>
            <a:ext cx="5474826" cy="5285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71534" y="3251708"/>
            <a:ext cx="552640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255" algn="l"/>
                <a:tab pos="4356100" algn="l"/>
              </a:tabLst>
            </a:pPr>
            <a:r>
              <a:rPr sz="1800" strike="sngStrike" spc="175" dirty="0">
                <a:latin typeface="Trebuchet MS"/>
                <a:cs typeface="Trebuchet MS"/>
              </a:rPr>
              <a:t> </a:t>
            </a:r>
            <a:r>
              <a:rPr sz="1800" strike="sngStrike" dirty="0">
                <a:latin typeface="Trebuchet MS"/>
                <a:cs typeface="Trebuchet MS"/>
              </a:rPr>
              <a:t>-	</a:t>
            </a:r>
            <a:r>
              <a:rPr sz="1800" b="1" strike="sngStrike" spc="-35" dirty="0">
                <a:latin typeface="Trebuchet MS"/>
                <a:cs typeface="Trebuchet MS"/>
              </a:rPr>
              <a:t>Triple</a:t>
            </a:r>
            <a:r>
              <a:rPr sz="1800" b="1" strike="sngStrike" spc="-10" dirty="0">
                <a:latin typeface="Trebuchet MS"/>
                <a:cs typeface="Trebuchet MS"/>
              </a:rPr>
              <a:t> thérapie… </a:t>
            </a:r>
            <a:r>
              <a:rPr sz="1800" b="1" strike="sngStrike" spc="-5" dirty="0">
                <a:latin typeface="Trebuchet MS"/>
                <a:cs typeface="Trebuchet MS"/>
              </a:rPr>
              <a:t>jusqu’à</a:t>
            </a:r>
            <a:r>
              <a:rPr sz="1800" b="1" strike="sngStrike" spc="-10" dirty="0">
                <a:latin typeface="Trebuchet MS"/>
                <a:cs typeface="Trebuchet MS"/>
              </a:rPr>
              <a:t> </a:t>
            </a:r>
            <a:r>
              <a:rPr sz="1800" b="1" strike="sngStrike" dirty="0">
                <a:latin typeface="Trebuchet MS"/>
                <a:cs typeface="Trebuchet MS"/>
              </a:rPr>
              <a:t>6</a:t>
            </a:r>
            <a:r>
              <a:rPr sz="1800" b="1" strike="sngStrike" spc="-15" dirty="0">
                <a:latin typeface="Trebuchet MS"/>
                <a:cs typeface="Trebuchet MS"/>
              </a:rPr>
              <a:t> </a:t>
            </a:r>
            <a:r>
              <a:rPr sz="1800" b="1" strike="sngStrike" spc="-5" dirty="0">
                <a:latin typeface="Trebuchet MS"/>
                <a:cs typeface="Trebuchet MS"/>
              </a:rPr>
              <a:t>mois</a:t>
            </a:r>
            <a:r>
              <a:rPr sz="1800" b="1" strike="sngStrike" spc="-10" dirty="0">
                <a:latin typeface="Trebuchet MS"/>
                <a:cs typeface="Trebuchet MS"/>
              </a:rPr>
              <a:t> </a:t>
            </a:r>
            <a:r>
              <a:rPr sz="1800" b="1" strike="sngStrike" dirty="0">
                <a:latin typeface="Trebuchet MS"/>
                <a:cs typeface="Trebuchet MS"/>
              </a:rPr>
              <a:t>!!!	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  <a:tabLst>
                <a:tab pos="389255" algn="l"/>
              </a:tabLst>
            </a:pPr>
            <a:r>
              <a:rPr sz="1800" dirty="0">
                <a:latin typeface="Trebuchet MS"/>
                <a:cs typeface="Trebuchet MS"/>
              </a:rPr>
              <a:t>-	</a:t>
            </a:r>
            <a:r>
              <a:rPr sz="1800" b="1" spc="-5" dirty="0">
                <a:latin typeface="Trebuchet MS"/>
                <a:cs typeface="Trebuchet MS"/>
              </a:rPr>
              <a:t>Réduite </a:t>
            </a:r>
            <a:r>
              <a:rPr sz="1800" b="1" dirty="0">
                <a:latin typeface="Trebuchet MS"/>
                <a:cs typeface="Trebuchet MS"/>
              </a:rPr>
              <a:t>à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1</a:t>
            </a:r>
            <a:r>
              <a:rPr sz="1800" b="1" spc="-5" dirty="0">
                <a:latin typeface="Trebuchet MS"/>
                <a:cs typeface="Trebuchet MS"/>
              </a:rPr>
              <a:t> voire </a:t>
            </a:r>
            <a:r>
              <a:rPr sz="1800" b="1" dirty="0">
                <a:latin typeface="Trebuchet MS"/>
                <a:cs typeface="Trebuchet MS"/>
              </a:rPr>
              <a:t>0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mois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si risque </a:t>
            </a:r>
            <a:r>
              <a:rPr sz="1800" b="1" spc="-10" dirty="0">
                <a:latin typeface="Trebuchet MS"/>
                <a:cs typeface="Trebuchet MS"/>
              </a:rPr>
              <a:t>hémorragique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4643" y="353059"/>
            <a:ext cx="778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Recommandations</a:t>
            </a:r>
            <a:r>
              <a:rPr spc="-10" dirty="0"/>
              <a:t> </a:t>
            </a:r>
            <a:r>
              <a:rPr dirty="0"/>
              <a:t>–</a:t>
            </a:r>
            <a:r>
              <a:rPr spc="-204" dirty="0"/>
              <a:t> </a:t>
            </a:r>
            <a:r>
              <a:rPr dirty="0"/>
              <a:t>Angor</a:t>
            </a:r>
            <a:r>
              <a:rPr spc="-5" dirty="0"/>
              <a:t> stable</a:t>
            </a:r>
            <a:r>
              <a:rPr spc="-15" dirty="0"/>
              <a:t> 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+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1" spc="-105" dirty="0">
                <a:solidFill>
                  <a:srgbClr val="FF0000"/>
                </a:solidFill>
                <a:latin typeface="Trebuchet MS"/>
                <a:cs typeface="Trebuchet MS"/>
              </a:rPr>
              <a:t>FA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Grand écran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Calibri</vt:lpstr>
      <vt:lpstr>Lucida Sans Unicode</vt:lpstr>
      <vt:lpstr>Times New Roman</vt:lpstr>
      <vt:lpstr>Trebuchet MS</vt:lpstr>
      <vt:lpstr>Wingdings</vt:lpstr>
      <vt:lpstr>Office Theme</vt:lpstr>
      <vt:lpstr>Gestion des anti-agrégants  après angioplastie</vt:lpstr>
      <vt:lpstr>Plan</vt:lpstr>
      <vt:lpstr>Enjeux</vt:lpstr>
      <vt:lpstr>Enjeux, historique</vt:lpstr>
      <vt:lpstr>Enjeux, scores de risque</vt:lpstr>
      <vt:lpstr>Posologies</vt:lpstr>
      <vt:lpstr>Recommandations – Angor stable</vt:lpstr>
      <vt:lpstr>Présentation PowerPoint</vt:lpstr>
      <vt:lpstr>Recommandations – Angor stable + FA</vt:lpstr>
      <vt:lpstr>Recommandations – Angor stable + FA</vt:lpstr>
      <vt:lpstr>Recommandations – Angor stable + FA</vt:lpstr>
      <vt:lpstr>SCA : Phase aiguë</vt:lpstr>
      <vt:lpstr>Recommandations – SCA</vt:lpstr>
      <vt:lpstr>SCA : après la phase aiguë</vt:lpstr>
      <vt:lpstr>Recommandations – SCA + FA</vt:lpstr>
      <vt:lpstr>Messages clés</vt:lpstr>
      <vt:lpstr>Messages-clés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des anti-agrégants  après angioplastie</dc:title>
  <dc:creator>faizal Hossenbocus</dc:creator>
  <cp:lastModifiedBy>faizal Hossenbocus</cp:lastModifiedBy>
  <cp:revision>2</cp:revision>
  <dcterms:created xsi:type="dcterms:W3CDTF">2023-06-14T17:24:47Z</dcterms:created>
  <dcterms:modified xsi:type="dcterms:W3CDTF">2023-06-14T17:26:58Z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LastSaved">
    <vt:filetime>2023-06-14T00:00:00Z</vt:filetime>
  </property>
</Properties>
</file>