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91" r:id="rId2"/>
    <p:sldId id="628" r:id="rId3"/>
    <p:sldId id="625" r:id="rId4"/>
    <p:sldId id="281" r:id="rId5"/>
    <p:sldId id="633" r:id="rId6"/>
    <p:sldId id="626" r:id="rId7"/>
    <p:sldId id="637" r:id="rId8"/>
    <p:sldId id="389" r:id="rId9"/>
    <p:sldId id="394" r:id="rId10"/>
    <p:sldId id="390" r:id="rId11"/>
    <p:sldId id="398" r:id="rId12"/>
    <p:sldId id="400" r:id="rId13"/>
    <p:sldId id="401" r:id="rId14"/>
    <p:sldId id="349" r:id="rId15"/>
    <p:sldId id="348" r:id="rId16"/>
    <p:sldId id="620" r:id="rId17"/>
    <p:sldId id="638" r:id="rId18"/>
    <p:sldId id="402" r:id="rId19"/>
    <p:sldId id="618" r:id="rId20"/>
    <p:sldId id="640" r:id="rId21"/>
    <p:sldId id="644" r:id="rId22"/>
    <p:sldId id="642" r:id="rId23"/>
    <p:sldId id="641" r:id="rId24"/>
    <p:sldId id="647" r:id="rId25"/>
    <p:sldId id="645" r:id="rId26"/>
    <p:sldId id="646" r:id="rId27"/>
    <p:sldId id="427" r:id="rId28"/>
    <p:sldId id="478" r:id="rId29"/>
    <p:sldId id="395" r:id="rId30"/>
    <p:sldId id="477" r:id="rId31"/>
    <p:sldId id="468" r:id="rId32"/>
    <p:sldId id="470" r:id="rId33"/>
    <p:sldId id="396" r:id="rId34"/>
    <p:sldId id="284" r:id="rId35"/>
    <p:sldId id="471" r:id="rId36"/>
    <p:sldId id="385" r:id="rId37"/>
    <p:sldId id="639" r:id="rId38"/>
    <p:sldId id="474" r:id="rId39"/>
    <p:sldId id="627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6BA59-CA13-497F-8B87-E7743EFB5392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63AFF-E0E1-418B-939B-8FE7A3768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64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39713" y="627063"/>
            <a:ext cx="7094538" cy="3990975"/>
          </a:xfrm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fr-FR" dirty="0"/>
              <a:t>Enfin, les contraintes d’administration constituent également une des barrières à la mise en route ou à l’observance du traitement sous insuline.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dirty="0"/>
              <a:t>Une étude internationale publiée par l’équipe de M. </a:t>
            </a:r>
            <a:r>
              <a:rPr lang="fr-FR" dirty="0" err="1"/>
              <a:t>Peyrot</a:t>
            </a:r>
            <a:r>
              <a:rPr lang="fr-FR" dirty="0"/>
              <a:t> et </a:t>
            </a:r>
            <a:r>
              <a:rPr lang="fr-FR" i="1" dirty="0"/>
              <a:t>al. </a:t>
            </a:r>
            <a:r>
              <a:rPr lang="fr-FR" dirty="0"/>
              <a:t>a eu pour objectif d’examiner les perceptions des patients diabétiques et des médecins concernant la thérapie sous insuline et le degré d’observance des patients à leur régime d’insuline. </a:t>
            </a:r>
            <a:endParaRPr lang="fr-FR" i="1" dirty="0"/>
          </a:p>
          <a:p>
            <a:pPr algn="just">
              <a:defRPr/>
            </a:pPr>
            <a:r>
              <a:rPr lang="fr-FR" dirty="0"/>
              <a:t>Cette étude a révélé la perception de ces contraintes chez 1 530 patients diabétiques (dont 1 350 diabétiques de type 2) et chez 1 250 praticiens.</a:t>
            </a:r>
          </a:p>
          <a:p>
            <a:pPr algn="just">
              <a:defRPr/>
            </a:pPr>
            <a:r>
              <a:rPr lang="fr-FR" dirty="0"/>
              <a:t>Les personnes interrogées ont du choisir les 3 raisons (sur les 10 possibles) qui poussent à l’omission ou la non-observance au traitement à l’insuline. La fréquence élevée de prise (</a:t>
            </a:r>
            <a:r>
              <a:rPr lang="fr-FR" b="1" dirty="0"/>
              <a:t>23,1%</a:t>
            </a:r>
            <a:r>
              <a:rPr lang="fr-FR" dirty="0"/>
              <a:t> chez les patients et </a:t>
            </a:r>
            <a:r>
              <a:rPr lang="fr-FR" b="1" dirty="0"/>
              <a:t>58,5%</a:t>
            </a:r>
            <a:r>
              <a:rPr lang="fr-FR" dirty="0"/>
              <a:t> chez les praticiens) et le respect des horaires (</a:t>
            </a:r>
            <a:r>
              <a:rPr lang="fr-FR" b="1" dirty="0"/>
              <a:t>27,6% </a:t>
            </a:r>
            <a:r>
              <a:rPr lang="fr-FR" dirty="0"/>
              <a:t>chez les patients et </a:t>
            </a:r>
            <a:r>
              <a:rPr lang="fr-FR" b="1" dirty="0"/>
              <a:t>54,6% </a:t>
            </a:r>
            <a:r>
              <a:rPr lang="fr-FR" dirty="0"/>
              <a:t>chez les praticiens) étaient les aspects les plus largement perçus comme difficiles. 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dirty="0"/>
              <a:t>Dans cette même étude, 1 patient sur 3 déclarait l’omission ou la non-observance à son traitement au moins une journée dans le mois écoulé.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fr-FR" dirty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4181B-30BA-4130-88FF-2D2B996A9CF9}" type="slidenum"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69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de formation à usage interne Novo </a:t>
            </a:r>
            <a:r>
              <a:rPr kumimoji="0" lang="fr-F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Nordisk</a:t>
            </a: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Ne peut être ni présenté, ni copié, ni cédé au corps médical. FR/XT/0416/0077</a:t>
            </a:r>
          </a:p>
        </p:txBody>
      </p:sp>
    </p:spTree>
    <p:extLst>
      <p:ext uri="{BB962C8B-B14F-4D97-AF65-F5344CB8AC3E}">
        <p14:creationId xmlns:p14="http://schemas.microsoft.com/office/powerpoint/2010/main" val="185232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63ED3A-122B-FE47-91BB-825E13864306}"/>
              </a:ext>
            </a:extLst>
          </p:cNvPr>
          <p:cNvSpPr/>
          <p:nvPr userDrawn="1"/>
        </p:nvSpPr>
        <p:spPr>
          <a:xfrm>
            <a:off x="369538" y="272963"/>
            <a:ext cx="11452924" cy="6312075"/>
          </a:xfrm>
          <a:prstGeom prst="rect">
            <a:avLst/>
          </a:prstGeom>
          <a:noFill/>
          <a:ln>
            <a:gradFill>
              <a:gsLst>
                <a:gs pos="0">
                  <a:srgbClr val="CC6F97"/>
                </a:gs>
                <a:gs pos="32000">
                  <a:srgbClr val="7030A0"/>
                </a:gs>
                <a:gs pos="9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5964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D6E9FB09-778B-9349-8F57-9E69FCF93A75}"/>
              </a:ext>
            </a:extLst>
          </p:cNvPr>
          <p:cNvGrpSpPr/>
          <p:nvPr userDrawn="1"/>
        </p:nvGrpSpPr>
        <p:grpSpPr>
          <a:xfrm>
            <a:off x="2" y="-191588"/>
            <a:ext cx="3944892" cy="3046570"/>
            <a:chOff x="0" y="0"/>
            <a:chExt cx="2958669" cy="30465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910EFD-504A-0144-B50D-E737B23DA9C3}"/>
                </a:ext>
              </a:extLst>
            </p:cNvPr>
            <p:cNvSpPr/>
            <p:nvPr/>
          </p:nvSpPr>
          <p:spPr>
            <a:xfrm>
              <a:off x="0" y="2498729"/>
              <a:ext cx="2958669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1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200" b="1" spc="-151" dirty="0">
                  <a:gradFill>
                    <a:gsLst>
                      <a:gs pos="0">
                        <a:srgbClr val="A9CF87"/>
                      </a:gs>
                      <a:gs pos="41000">
                        <a:srgbClr val="90C365"/>
                      </a:gs>
                      <a:gs pos="86000">
                        <a:srgbClr val="004053"/>
                      </a:gs>
                    </a:gsLst>
                    <a:lin ang="2700000" scaled="0"/>
                  </a:gradFill>
                  <a:latin typeface="Myanmar Text" panose="020B0502040204020203" pitchFamily="34" charset="0"/>
                  <a:cs typeface="Myanmar Text" panose="020B0502040204020203" pitchFamily="34" charset="0"/>
                </a:rPr>
                <a:t>Conclusion.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DFF1440-9C7D-8B46-B70D-F634A405A2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718" y="0"/>
              <a:ext cx="0" cy="2494429"/>
            </a:xfrm>
            <a:prstGeom prst="line">
              <a:avLst/>
            </a:prstGeom>
            <a:ln>
              <a:solidFill>
                <a:srgbClr val="004053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793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3B6C3D-3113-0C4E-841B-6A451A2DD4C8}"/>
              </a:ext>
            </a:extLst>
          </p:cNvPr>
          <p:cNvSpPr/>
          <p:nvPr userDrawn="1"/>
        </p:nvSpPr>
        <p:spPr>
          <a:xfrm>
            <a:off x="-1" y="0"/>
            <a:ext cx="3934884" cy="6929296"/>
          </a:xfrm>
          <a:prstGeom prst="rect">
            <a:avLst/>
          </a:prstGeom>
          <a:gradFill>
            <a:gsLst>
              <a:gs pos="30000">
                <a:srgbClr val="EB2A0C"/>
              </a:gs>
              <a:gs pos="55000">
                <a:srgbClr val="9C1F1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D90A40-2CE1-164B-8E86-0A6CE12782BC}"/>
              </a:ext>
            </a:extLst>
          </p:cNvPr>
          <p:cNvSpPr/>
          <p:nvPr/>
        </p:nvSpPr>
        <p:spPr>
          <a:xfrm>
            <a:off x="601787" y="670959"/>
            <a:ext cx="27903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0" spc="-1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dominant.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0EFA318-DD61-6C48-8FDB-2F057F4FF195}"/>
              </a:ext>
            </a:extLst>
          </p:cNvPr>
          <p:cNvCxnSpPr>
            <a:cxnSpLocks/>
          </p:cNvCxnSpPr>
          <p:nvPr/>
        </p:nvCxnSpPr>
        <p:spPr>
          <a:xfrm flipV="1">
            <a:off x="1997195" y="1237269"/>
            <a:ext cx="0" cy="42963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45EAD12-F087-3A4A-821C-D487BA70852E}"/>
              </a:ext>
            </a:extLst>
          </p:cNvPr>
          <p:cNvSpPr/>
          <p:nvPr userDrawn="1"/>
        </p:nvSpPr>
        <p:spPr>
          <a:xfrm>
            <a:off x="398067" y="1666901"/>
            <a:ext cx="3178620" cy="459712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3C6029C-C4C0-764B-A82A-57EE06710B6E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6955" y="-24808"/>
            <a:ext cx="2824" cy="635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03FACC7-EDED-D048-A055-29E9D50F9B26}"/>
              </a:ext>
            </a:extLst>
          </p:cNvPr>
          <p:cNvCxnSpPr>
            <a:cxnSpLocks/>
            <a:endCxn id="5" idx="2"/>
          </p:cNvCxnSpPr>
          <p:nvPr userDrawn="1"/>
        </p:nvCxnSpPr>
        <p:spPr>
          <a:xfrm flipV="1">
            <a:off x="1981718" y="6264024"/>
            <a:ext cx="5660" cy="6652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00BD0B9-3918-5845-AE89-B9D0C5461761}"/>
              </a:ext>
            </a:extLst>
          </p:cNvPr>
          <p:cNvCxnSpPr>
            <a:cxnSpLocks/>
          </p:cNvCxnSpPr>
          <p:nvPr userDrawn="1"/>
        </p:nvCxnSpPr>
        <p:spPr>
          <a:xfrm>
            <a:off x="9327275" y="-42397"/>
            <a:ext cx="2920144" cy="2694553"/>
          </a:xfrm>
          <a:prstGeom prst="line">
            <a:avLst/>
          </a:prstGeom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90000">
                  <a:srgbClr val="00405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46210-E10C-B547-9860-EB06B60E6269}"/>
              </a:ext>
            </a:extLst>
          </p:cNvPr>
          <p:cNvSpPr/>
          <p:nvPr userDrawn="1"/>
        </p:nvSpPr>
        <p:spPr>
          <a:xfrm>
            <a:off x="4853572" y="849363"/>
            <a:ext cx="6399592" cy="51471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678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5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C73C39-62DC-AE4D-BCAE-A7B6ABE31D71}"/>
              </a:ext>
            </a:extLst>
          </p:cNvPr>
          <p:cNvSpPr/>
          <p:nvPr userDrawn="1"/>
        </p:nvSpPr>
        <p:spPr>
          <a:xfrm>
            <a:off x="-1" y="0"/>
            <a:ext cx="3934884" cy="6929296"/>
          </a:xfrm>
          <a:prstGeom prst="rect">
            <a:avLst/>
          </a:prstGeom>
          <a:gradFill>
            <a:gsLst>
              <a:gs pos="30000">
                <a:srgbClr val="EB2A0C"/>
              </a:gs>
              <a:gs pos="55000">
                <a:srgbClr val="9C1F1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D90A40-2CE1-164B-8E86-0A6CE12782BC}"/>
              </a:ext>
            </a:extLst>
          </p:cNvPr>
          <p:cNvSpPr/>
          <p:nvPr/>
        </p:nvSpPr>
        <p:spPr>
          <a:xfrm>
            <a:off x="601787" y="670959"/>
            <a:ext cx="27903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0" spc="-1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dominant.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0EFA318-DD61-6C48-8FDB-2F057F4FF195}"/>
              </a:ext>
            </a:extLst>
          </p:cNvPr>
          <p:cNvCxnSpPr>
            <a:cxnSpLocks/>
          </p:cNvCxnSpPr>
          <p:nvPr/>
        </p:nvCxnSpPr>
        <p:spPr>
          <a:xfrm flipV="1">
            <a:off x="1997195" y="1237269"/>
            <a:ext cx="0" cy="42963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45EAD12-F087-3A4A-821C-D487BA70852E}"/>
              </a:ext>
            </a:extLst>
          </p:cNvPr>
          <p:cNvSpPr/>
          <p:nvPr userDrawn="1"/>
        </p:nvSpPr>
        <p:spPr>
          <a:xfrm>
            <a:off x="398067" y="1666901"/>
            <a:ext cx="3178620" cy="459712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3C6029C-C4C0-764B-A82A-57EE06710B6E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6955" y="-24808"/>
            <a:ext cx="2824" cy="635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03FACC7-EDED-D048-A055-29E9D50F9B26}"/>
              </a:ext>
            </a:extLst>
          </p:cNvPr>
          <p:cNvCxnSpPr>
            <a:cxnSpLocks/>
            <a:endCxn id="5" idx="2"/>
          </p:cNvCxnSpPr>
          <p:nvPr userDrawn="1"/>
        </p:nvCxnSpPr>
        <p:spPr>
          <a:xfrm flipV="1">
            <a:off x="1981718" y="6264024"/>
            <a:ext cx="5660" cy="6652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Graphique 9">
            <a:extLst>
              <a:ext uri="{FF2B5EF4-FFF2-40B4-BE49-F238E27FC236}">
                <a16:creationId xmlns:a16="http://schemas.microsoft.com/office/drawing/2014/main" id="{C67665DA-FCB0-C34E-BBD5-F1951F503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823"/>
          <a:stretch/>
        </p:blipFill>
        <p:spPr>
          <a:xfrm>
            <a:off x="9695010" y="-1551241"/>
            <a:ext cx="3161204" cy="1163870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9AE272A-180B-0548-ABE7-EBA2934D516C}"/>
              </a:ext>
            </a:extLst>
          </p:cNvPr>
          <p:cNvCxnSpPr>
            <a:cxnSpLocks/>
          </p:cNvCxnSpPr>
          <p:nvPr/>
        </p:nvCxnSpPr>
        <p:spPr>
          <a:xfrm>
            <a:off x="3926968" y="1666901"/>
            <a:ext cx="5866217" cy="0"/>
          </a:xfrm>
          <a:prstGeom prst="line">
            <a:avLst/>
          </a:prstGeom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60000">
                  <a:srgbClr val="C0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6248577-D86E-C543-89C2-033715C4BC2B}"/>
              </a:ext>
            </a:extLst>
          </p:cNvPr>
          <p:cNvSpPr/>
          <p:nvPr/>
        </p:nvSpPr>
        <p:spPr>
          <a:xfrm>
            <a:off x="4991251" y="1026545"/>
            <a:ext cx="3779628" cy="1340603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7000">
                  <a:srgbClr val="DA200F"/>
                </a:gs>
                <a:gs pos="90000">
                  <a:srgbClr val="C00000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261EE9-D705-E84F-9140-924434EF893C}"/>
              </a:ext>
            </a:extLst>
          </p:cNvPr>
          <p:cNvSpPr txBox="1"/>
          <p:nvPr userDrawn="1"/>
        </p:nvSpPr>
        <p:spPr>
          <a:xfrm>
            <a:off x="5116335" y="1121234"/>
            <a:ext cx="3654544" cy="39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1467" b="1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THÉRAPEUTIQUE : </a:t>
            </a:r>
          </a:p>
        </p:txBody>
      </p:sp>
    </p:spTree>
    <p:extLst>
      <p:ext uri="{BB962C8B-B14F-4D97-AF65-F5344CB8AC3E}">
        <p14:creationId xmlns:p14="http://schemas.microsoft.com/office/powerpoint/2010/main" val="142889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9962C2-06BD-FD44-A082-7B11E8257C4E}"/>
              </a:ext>
            </a:extLst>
          </p:cNvPr>
          <p:cNvSpPr/>
          <p:nvPr userDrawn="1"/>
        </p:nvSpPr>
        <p:spPr>
          <a:xfrm>
            <a:off x="-1" y="0"/>
            <a:ext cx="3934884" cy="6929296"/>
          </a:xfrm>
          <a:prstGeom prst="rect">
            <a:avLst/>
          </a:prstGeom>
          <a:gradFill>
            <a:gsLst>
              <a:gs pos="30000">
                <a:srgbClr val="FFC000"/>
              </a:gs>
              <a:gs pos="55000">
                <a:schemeClr val="accent4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9AB24-5D02-B548-9889-FC32292CB8CB}"/>
              </a:ext>
            </a:extLst>
          </p:cNvPr>
          <p:cNvSpPr/>
          <p:nvPr userDrawn="1"/>
        </p:nvSpPr>
        <p:spPr>
          <a:xfrm>
            <a:off x="601787" y="670959"/>
            <a:ext cx="27903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0" spc="-1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L’influent.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547C003-CB75-4544-9C2D-7A06D8C95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7195" y="1237269"/>
            <a:ext cx="0" cy="42963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4FA4C-3CDA-FA41-BEC6-3983491D12C0}"/>
              </a:ext>
            </a:extLst>
          </p:cNvPr>
          <p:cNvSpPr/>
          <p:nvPr userDrawn="1"/>
        </p:nvSpPr>
        <p:spPr>
          <a:xfrm>
            <a:off x="398067" y="1666901"/>
            <a:ext cx="3178620" cy="459712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7130DF7-BEFB-0943-AF4D-2E23B9C34C01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6955" y="-24808"/>
            <a:ext cx="2824" cy="635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9C6D013-AC81-954A-8035-0766400A07A8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1981718" y="6264024"/>
            <a:ext cx="5660" cy="6652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C8C4D05-37A5-A346-8A4B-204D1895E87A}"/>
              </a:ext>
            </a:extLst>
          </p:cNvPr>
          <p:cNvCxnSpPr>
            <a:cxnSpLocks/>
          </p:cNvCxnSpPr>
          <p:nvPr userDrawn="1"/>
        </p:nvCxnSpPr>
        <p:spPr>
          <a:xfrm>
            <a:off x="9327275" y="-42397"/>
            <a:ext cx="2920144" cy="2694553"/>
          </a:xfrm>
          <a:prstGeom prst="line">
            <a:avLst/>
          </a:prstGeom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90000">
                  <a:srgbClr val="00405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A9BFB8D-D3DE-2443-A86D-9FDB3D4D5071}"/>
              </a:ext>
            </a:extLst>
          </p:cNvPr>
          <p:cNvSpPr/>
          <p:nvPr userDrawn="1"/>
        </p:nvSpPr>
        <p:spPr>
          <a:xfrm>
            <a:off x="4853572" y="849363"/>
            <a:ext cx="6399592" cy="51471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0464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0D0DF6C-24F7-E548-8ADB-6BC54C0E884D}"/>
              </a:ext>
            </a:extLst>
          </p:cNvPr>
          <p:cNvSpPr/>
          <p:nvPr userDrawn="1"/>
        </p:nvSpPr>
        <p:spPr>
          <a:xfrm>
            <a:off x="-1" y="0"/>
            <a:ext cx="3934884" cy="6929296"/>
          </a:xfrm>
          <a:prstGeom prst="rect">
            <a:avLst/>
          </a:prstGeom>
          <a:gradFill>
            <a:gsLst>
              <a:gs pos="30000">
                <a:srgbClr val="FFC000"/>
              </a:gs>
              <a:gs pos="55000">
                <a:schemeClr val="accent4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9AB24-5D02-B548-9889-FC32292CB8CB}"/>
              </a:ext>
            </a:extLst>
          </p:cNvPr>
          <p:cNvSpPr/>
          <p:nvPr userDrawn="1"/>
        </p:nvSpPr>
        <p:spPr>
          <a:xfrm>
            <a:off x="601787" y="670959"/>
            <a:ext cx="27903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0" spc="-1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L’influent.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547C003-CB75-4544-9C2D-7A06D8C95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7195" y="1237269"/>
            <a:ext cx="0" cy="42963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4FA4C-3CDA-FA41-BEC6-3983491D12C0}"/>
              </a:ext>
            </a:extLst>
          </p:cNvPr>
          <p:cNvSpPr/>
          <p:nvPr userDrawn="1"/>
        </p:nvSpPr>
        <p:spPr>
          <a:xfrm>
            <a:off x="398067" y="1666901"/>
            <a:ext cx="3178620" cy="459712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7130DF7-BEFB-0943-AF4D-2E23B9C34C01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6955" y="-24808"/>
            <a:ext cx="2824" cy="635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9C6D013-AC81-954A-8035-0766400A07A8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1981718" y="6264024"/>
            <a:ext cx="5660" cy="6652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Graphique 9">
            <a:extLst>
              <a:ext uri="{FF2B5EF4-FFF2-40B4-BE49-F238E27FC236}">
                <a16:creationId xmlns:a16="http://schemas.microsoft.com/office/drawing/2014/main" id="{005ACC54-E6E7-EF4F-A297-49465F923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823"/>
          <a:stretch/>
        </p:blipFill>
        <p:spPr>
          <a:xfrm>
            <a:off x="9695010" y="-1551241"/>
            <a:ext cx="3161204" cy="1163870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306D6AF-1791-CB4D-9B94-77D18FB27930}"/>
              </a:ext>
            </a:extLst>
          </p:cNvPr>
          <p:cNvCxnSpPr>
            <a:cxnSpLocks/>
          </p:cNvCxnSpPr>
          <p:nvPr userDrawn="1"/>
        </p:nvCxnSpPr>
        <p:spPr>
          <a:xfrm>
            <a:off x="3926968" y="1666901"/>
            <a:ext cx="5866217" cy="0"/>
          </a:xfrm>
          <a:prstGeom prst="line">
            <a:avLst/>
          </a:prstGeom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60000">
                  <a:schemeClr val="accent4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3F1E677-EDC6-E44F-AF01-4A474DC67C9D}"/>
              </a:ext>
            </a:extLst>
          </p:cNvPr>
          <p:cNvSpPr/>
          <p:nvPr userDrawn="1"/>
        </p:nvSpPr>
        <p:spPr>
          <a:xfrm>
            <a:off x="4991251" y="1026545"/>
            <a:ext cx="3779628" cy="1340603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37000">
                  <a:schemeClr val="accent4">
                    <a:lumMod val="60000"/>
                    <a:lumOff val="40000"/>
                  </a:schemeClr>
                </a:gs>
                <a:gs pos="9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F211AA6-EB5F-5F4B-931B-BBB4631BBE5A}"/>
              </a:ext>
            </a:extLst>
          </p:cNvPr>
          <p:cNvSpPr txBox="1"/>
          <p:nvPr userDrawn="1"/>
        </p:nvSpPr>
        <p:spPr>
          <a:xfrm>
            <a:off x="5116335" y="1121234"/>
            <a:ext cx="3654544" cy="39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1467" b="1" i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THÉRAPEUTIQUE : </a:t>
            </a:r>
          </a:p>
        </p:txBody>
      </p:sp>
    </p:spTree>
    <p:extLst>
      <p:ext uri="{BB962C8B-B14F-4D97-AF65-F5344CB8AC3E}">
        <p14:creationId xmlns:p14="http://schemas.microsoft.com/office/powerpoint/2010/main" val="314694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AB4766-7117-D245-9E31-1EE173BDFDDE}"/>
              </a:ext>
            </a:extLst>
          </p:cNvPr>
          <p:cNvSpPr/>
          <p:nvPr userDrawn="1"/>
        </p:nvSpPr>
        <p:spPr>
          <a:xfrm>
            <a:off x="-1" y="0"/>
            <a:ext cx="3934884" cy="6929296"/>
          </a:xfrm>
          <a:prstGeom prst="rect">
            <a:avLst/>
          </a:prstGeom>
          <a:gradFill>
            <a:gsLst>
              <a:gs pos="30000">
                <a:schemeClr val="accent5">
                  <a:lumMod val="75000"/>
                </a:schemeClr>
              </a:gs>
              <a:gs pos="60000">
                <a:srgbClr val="00405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29094F-7DF9-6541-AEE0-20560292F2B5}"/>
              </a:ext>
            </a:extLst>
          </p:cNvPr>
          <p:cNvSpPr/>
          <p:nvPr userDrawn="1"/>
        </p:nvSpPr>
        <p:spPr>
          <a:xfrm>
            <a:off x="398067" y="670959"/>
            <a:ext cx="317297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0" spc="-1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consciencieux.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E96A074-28E6-254F-B5A8-BB23382929DD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7195" y="1237269"/>
            <a:ext cx="0" cy="42963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E3B8F02-AAC0-3243-995F-D1D76DC11922}"/>
              </a:ext>
            </a:extLst>
          </p:cNvPr>
          <p:cNvSpPr/>
          <p:nvPr userDrawn="1"/>
        </p:nvSpPr>
        <p:spPr>
          <a:xfrm>
            <a:off x="398067" y="1666901"/>
            <a:ext cx="3178620" cy="459712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971D01-7546-1549-ACB3-64A8C9586897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6955" y="-24808"/>
            <a:ext cx="2824" cy="635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D3354B3-7DA1-6B4C-BCD9-C04D8BF3F8B4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1981718" y="6264024"/>
            <a:ext cx="5660" cy="6652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9630099-5E0B-F84C-922A-EFACEB2881B1}"/>
              </a:ext>
            </a:extLst>
          </p:cNvPr>
          <p:cNvCxnSpPr>
            <a:cxnSpLocks/>
          </p:cNvCxnSpPr>
          <p:nvPr userDrawn="1"/>
        </p:nvCxnSpPr>
        <p:spPr>
          <a:xfrm>
            <a:off x="9327275" y="-42397"/>
            <a:ext cx="2920144" cy="2694553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90000">
                  <a:srgbClr val="00405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88544-D692-1849-B321-919E8055E7BB}"/>
              </a:ext>
            </a:extLst>
          </p:cNvPr>
          <p:cNvSpPr/>
          <p:nvPr userDrawn="1"/>
        </p:nvSpPr>
        <p:spPr>
          <a:xfrm>
            <a:off x="4853572" y="849363"/>
            <a:ext cx="6399592" cy="51471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9234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AB4766-7117-D245-9E31-1EE173BDFDDE}"/>
              </a:ext>
            </a:extLst>
          </p:cNvPr>
          <p:cNvSpPr/>
          <p:nvPr userDrawn="1"/>
        </p:nvSpPr>
        <p:spPr>
          <a:xfrm>
            <a:off x="-1" y="0"/>
            <a:ext cx="3934884" cy="6929296"/>
          </a:xfrm>
          <a:prstGeom prst="rect">
            <a:avLst/>
          </a:prstGeom>
          <a:gradFill>
            <a:gsLst>
              <a:gs pos="30000">
                <a:schemeClr val="accent5">
                  <a:lumMod val="75000"/>
                </a:schemeClr>
              </a:gs>
              <a:gs pos="60000">
                <a:srgbClr val="00405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29094F-7DF9-6541-AEE0-20560292F2B5}"/>
              </a:ext>
            </a:extLst>
          </p:cNvPr>
          <p:cNvSpPr/>
          <p:nvPr userDrawn="1"/>
        </p:nvSpPr>
        <p:spPr>
          <a:xfrm>
            <a:off x="398067" y="670959"/>
            <a:ext cx="317297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0" spc="-1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consciencieux.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E96A074-28E6-254F-B5A8-BB23382929DD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7195" y="1237269"/>
            <a:ext cx="0" cy="42963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E3B8F02-AAC0-3243-995F-D1D76DC11922}"/>
              </a:ext>
            </a:extLst>
          </p:cNvPr>
          <p:cNvSpPr/>
          <p:nvPr userDrawn="1"/>
        </p:nvSpPr>
        <p:spPr>
          <a:xfrm>
            <a:off x="398067" y="1666901"/>
            <a:ext cx="3178620" cy="459712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971D01-7546-1549-ACB3-64A8C9586897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6955" y="-24808"/>
            <a:ext cx="2824" cy="635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D3354B3-7DA1-6B4C-BCD9-C04D8BF3F8B4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1981718" y="6264024"/>
            <a:ext cx="5660" cy="6652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Graphique 13">
            <a:extLst>
              <a:ext uri="{FF2B5EF4-FFF2-40B4-BE49-F238E27FC236}">
                <a16:creationId xmlns:a16="http://schemas.microsoft.com/office/drawing/2014/main" id="{1CA79E6C-B772-2A47-9DAC-14E2DD7B5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823"/>
          <a:stretch/>
        </p:blipFill>
        <p:spPr>
          <a:xfrm>
            <a:off x="9686543" y="-1542775"/>
            <a:ext cx="3161204" cy="1163870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7BF4D26-CA79-6F4B-8BC3-61E0179921D2}"/>
              </a:ext>
            </a:extLst>
          </p:cNvPr>
          <p:cNvCxnSpPr>
            <a:cxnSpLocks/>
          </p:cNvCxnSpPr>
          <p:nvPr userDrawn="1"/>
        </p:nvCxnSpPr>
        <p:spPr>
          <a:xfrm>
            <a:off x="3926968" y="1666901"/>
            <a:ext cx="5866217" cy="0"/>
          </a:xfrm>
          <a:prstGeom prst="line">
            <a:avLst/>
          </a:prstGeom>
          <a:ln>
            <a:gradFill>
              <a:gsLst>
                <a:gs pos="0">
                  <a:srgbClr val="BDDDE8"/>
                </a:gs>
                <a:gs pos="60000">
                  <a:schemeClr val="accent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E79DBF1-1317-474C-BECF-A2987DF57EEF}"/>
              </a:ext>
            </a:extLst>
          </p:cNvPr>
          <p:cNvSpPr/>
          <p:nvPr userDrawn="1"/>
        </p:nvSpPr>
        <p:spPr>
          <a:xfrm>
            <a:off x="4991251" y="1026545"/>
            <a:ext cx="3779628" cy="1340603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7000">
                  <a:schemeClr val="accent5">
                    <a:lumMod val="75000"/>
                  </a:schemeClr>
                </a:gs>
                <a:gs pos="90000">
                  <a:srgbClr val="004053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EF9CE42-66AB-9A42-A49D-052FC66114CB}"/>
              </a:ext>
            </a:extLst>
          </p:cNvPr>
          <p:cNvSpPr txBox="1"/>
          <p:nvPr userDrawn="1"/>
        </p:nvSpPr>
        <p:spPr>
          <a:xfrm>
            <a:off x="5116335" y="1121234"/>
            <a:ext cx="3654544" cy="39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1467" b="1" i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THÉRAPEUTIQUE : </a:t>
            </a:r>
          </a:p>
        </p:txBody>
      </p:sp>
    </p:spTree>
    <p:extLst>
      <p:ext uri="{BB962C8B-B14F-4D97-AF65-F5344CB8AC3E}">
        <p14:creationId xmlns:p14="http://schemas.microsoft.com/office/powerpoint/2010/main" val="4198826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AA07EA-B84A-554E-B39A-8923717E02A7}"/>
              </a:ext>
            </a:extLst>
          </p:cNvPr>
          <p:cNvSpPr/>
          <p:nvPr userDrawn="1"/>
        </p:nvSpPr>
        <p:spPr>
          <a:xfrm>
            <a:off x="-1" y="0"/>
            <a:ext cx="3934884" cy="6929296"/>
          </a:xfrm>
          <a:prstGeom prst="rect">
            <a:avLst/>
          </a:prstGeom>
          <a:gradFill>
            <a:gsLst>
              <a:gs pos="30000">
                <a:srgbClr val="92D050"/>
              </a:gs>
              <a:gs pos="55000">
                <a:srgbClr val="3B7C1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50A90-2F9D-D847-BECD-DE7C9BBE4E54}"/>
              </a:ext>
            </a:extLst>
          </p:cNvPr>
          <p:cNvSpPr/>
          <p:nvPr userDrawn="1"/>
        </p:nvSpPr>
        <p:spPr>
          <a:xfrm>
            <a:off x="601787" y="670959"/>
            <a:ext cx="27903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0" spc="-1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stable.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DF23460-76A3-1343-A207-BC24EF385E6E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7195" y="1237269"/>
            <a:ext cx="0" cy="42963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AF6FA64-605F-C641-9DD3-5F5E1E1ED568}"/>
              </a:ext>
            </a:extLst>
          </p:cNvPr>
          <p:cNvSpPr/>
          <p:nvPr userDrawn="1"/>
        </p:nvSpPr>
        <p:spPr>
          <a:xfrm>
            <a:off x="398067" y="1666901"/>
            <a:ext cx="3178620" cy="459712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426C692-A181-4042-AF6D-649CC94E834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6955" y="-24808"/>
            <a:ext cx="2824" cy="635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BF14EE3-C6FA-F64B-A720-228EC17868F9}"/>
              </a:ext>
            </a:extLst>
          </p:cNvPr>
          <p:cNvCxnSpPr>
            <a:cxnSpLocks/>
            <a:endCxn id="15" idx="2"/>
          </p:cNvCxnSpPr>
          <p:nvPr userDrawn="1"/>
        </p:nvCxnSpPr>
        <p:spPr>
          <a:xfrm flipV="1">
            <a:off x="1981718" y="6264024"/>
            <a:ext cx="5660" cy="6652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28C8868-9C27-0743-83ED-9ECAD35BD0FD}"/>
              </a:ext>
            </a:extLst>
          </p:cNvPr>
          <p:cNvCxnSpPr>
            <a:cxnSpLocks/>
          </p:cNvCxnSpPr>
          <p:nvPr userDrawn="1"/>
        </p:nvCxnSpPr>
        <p:spPr>
          <a:xfrm>
            <a:off x="9327275" y="-42397"/>
            <a:ext cx="2920144" cy="2694553"/>
          </a:xfrm>
          <a:prstGeom prst="line">
            <a:avLst/>
          </a:prstGeom>
          <a:ln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90000">
                  <a:srgbClr val="00405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D037C1D-CD99-FC4D-9F6C-6B68C8A4BC87}"/>
              </a:ext>
            </a:extLst>
          </p:cNvPr>
          <p:cNvSpPr/>
          <p:nvPr/>
        </p:nvSpPr>
        <p:spPr>
          <a:xfrm>
            <a:off x="4853572" y="849363"/>
            <a:ext cx="6399592" cy="51471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83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FB6B98-4413-844A-984A-3512D6380675}"/>
              </a:ext>
            </a:extLst>
          </p:cNvPr>
          <p:cNvSpPr/>
          <p:nvPr userDrawn="1"/>
        </p:nvSpPr>
        <p:spPr>
          <a:xfrm>
            <a:off x="-1" y="0"/>
            <a:ext cx="3934884" cy="6929296"/>
          </a:xfrm>
          <a:prstGeom prst="rect">
            <a:avLst/>
          </a:prstGeom>
          <a:gradFill>
            <a:gsLst>
              <a:gs pos="30000">
                <a:srgbClr val="92D050"/>
              </a:gs>
              <a:gs pos="55000">
                <a:srgbClr val="3B7C1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50A90-2F9D-D847-BECD-DE7C9BBE4E54}"/>
              </a:ext>
            </a:extLst>
          </p:cNvPr>
          <p:cNvSpPr/>
          <p:nvPr userDrawn="1"/>
        </p:nvSpPr>
        <p:spPr>
          <a:xfrm>
            <a:off x="601787" y="670959"/>
            <a:ext cx="27903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0" spc="-15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stable.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DF23460-76A3-1343-A207-BC24EF385E6E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7195" y="1237269"/>
            <a:ext cx="0" cy="42963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AF6FA64-605F-C641-9DD3-5F5E1E1ED568}"/>
              </a:ext>
            </a:extLst>
          </p:cNvPr>
          <p:cNvSpPr/>
          <p:nvPr userDrawn="1"/>
        </p:nvSpPr>
        <p:spPr>
          <a:xfrm>
            <a:off x="398067" y="1666901"/>
            <a:ext cx="3178620" cy="459712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426C692-A181-4042-AF6D-649CC94E834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96955" y="-24808"/>
            <a:ext cx="2824" cy="635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BF14EE3-C6FA-F64B-A720-228EC17868F9}"/>
              </a:ext>
            </a:extLst>
          </p:cNvPr>
          <p:cNvCxnSpPr>
            <a:cxnSpLocks/>
            <a:endCxn id="15" idx="2"/>
          </p:cNvCxnSpPr>
          <p:nvPr userDrawn="1"/>
        </p:nvCxnSpPr>
        <p:spPr>
          <a:xfrm flipV="1">
            <a:off x="1981718" y="6264024"/>
            <a:ext cx="5660" cy="66527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Graphique 9">
            <a:extLst>
              <a:ext uri="{FF2B5EF4-FFF2-40B4-BE49-F238E27FC236}">
                <a16:creationId xmlns:a16="http://schemas.microsoft.com/office/drawing/2014/main" id="{6A3C919F-F396-1E49-9333-253AC2224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823"/>
          <a:stretch/>
        </p:blipFill>
        <p:spPr>
          <a:xfrm>
            <a:off x="9687094" y="-1551241"/>
            <a:ext cx="3161204" cy="1163870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E4EE679-332C-9A47-A8B7-822FC1F2B04B}"/>
              </a:ext>
            </a:extLst>
          </p:cNvPr>
          <p:cNvCxnSpPr>
            <a:cxnSpLocks/>
          </p:cNvCxnSpPr>
          <p:nvPr userDrawn="1"/>
        </p:nvCxnSpPr>
        <p:spPr>
          <a:xfrm>
            <a:off x="3926968" y="1666901"/>
            <a:ext cx="5866217" cy="0"/>
          </a:xfrm>
          <a:prstGeom prst="line">
            <a:avLst/>
          </a:prstGeom>
          <a:ln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60000">
                  <a:srgbClr val="00B05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4BE91D2-4BF3-0249-BF29-72B78A3B6928}"/>
              </a:ext>
            </a:extLst>
          </p:cNvPr>
          <p:cNvSpPr/>
          <p:nvPr userDrawn="1"/>
        </p:nvSpPr>
        <p:spPr>
          <a:xfrm>
            <a:off x="4991251" y="1026545"/>
            <a:ext cx="3779628" cy="1340603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37000">
                  <a:srgbClr val="00B050"/>
                </a:gs>
                <a:gs pos="90000">
                  <a:srgbClr val="3B7C16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A434EC-35DB-D04B-8198-58364EF43519}"/>
              </a:ext>
            </a:extLst>
          </p:cNvPr>
          <p:cNvSpPr txBox="1"/>
          <p:nvPr userDrawn="1"/>
        </p:nvSpPr>
        <p:spPr>
          <a:xfrm>
            <a:off x="5116335" y="1121234"/>
            <a:ext cx="3654544" cy="39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1467" b="1" i="0" dirty="0">
                <a:solidFill>
                  <a:srgbClr val="3B7C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THÉRAPEUTIQUE : </a:t>
            </a:r>
          </a:p>
        </p:txBody>
      </p:sp>
    </p:spTree>
    <p:extLst>
      <p:ext uri="{BB962C8B-B14F-4D97-AF65-F5344CB8AC3E}">
        <p14:creationId xmlns:p14="http://schemas.microsoft.com/office/powerpoint/2010/main" val="3144841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28C5-1BAB-4FF1-ACE3-4E981365A99D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B981-8CB0-48BB-B3AB-3FFC6CF67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90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C3E8-98A7-4CF9-9639-293B482184D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F4A-0559-4BAA-A66F-E01F7695E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874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>
            <a:spLocks noChangeArrowheads="1"/>
          </p:cNvSpPr>
          <p:nvPr/>
        </p:nvSpPr>
        <p:spPr bwMode="auto">
          <a:xfrm rot="16200000">
            <a:off x="8365067" y="3031068"/>
            <a:ext cx="431800" cy="7222067"/>
          </a:xfrm>
          <a:prstGeom prst="rtTriangle">
            <a:avLst/>
          </a:prstGeom>
          <a:gradFill rotWithShape="0">
            <a:gsLst>
              <a:gs pos="0">
                <a:srgbClr val="001965"/>
              </a:gs>
              <a:gs pos="45000">
                <a:srgbClr val="008CC9"/>
              </a:gs>
              <a:gs pos="100000">
                <a:srgbClr val="009FDA"/>
              </a:gs>
            </a:gsLst>
            <a:lin ang="138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5477" tIns="67739" rIns="135477" bIns="67739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00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" name="Triangle isocèle 4"/>
          <p:cNvSpPr/>
          <p:nvPr/>
        </p:nvSpPr>
        <p:spPr>
          <a:xfrm>
            <a:off x="-38098" y="5691717"/>
            <a:ext cx="7607300" cy="1166283"/>
          </a:xfrm>
          <a:prstGeom prst="triangle">
            <a:avLst>
              <a:gd name="adj" fmla="val 299"/>
            </a:avLst>
          </a:prstGeom>
          <a:solidFill>
            <a:srgbClr val="B2B2B2">
              <a:alpha val="6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9"/>
            <a:ext cx="11347200" cy="521883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defTabSz="1171836" eaLnBrk="1" fontAlgn="base" hangingPunct="1">
              <a:spcBef>
                <a:spcPct val="0"/>
              </a:spcBef>
              <a:spcAft>
                <a:spcPct val="0"/>
              </a:spcAft>
              <a:defRPr sz="800" b="0">
                <a:solidFill>
                  <a:srgbClr val="82786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 defTabSz="1171836" eaLnBrk="1" fontAlgn="base" hangingPunct="1">
              <a:spcBef>
                <a:spcPct val="0"/>
              </a:spcBef>
              <a:spcAft>
                <a:spcPct val="0"/>
              </a:spcAft>
              <a:defRPr sz="800" b="0">
                <a:solidFill>
                  <a:srgbClr val="82786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Date</a:t>
            </a:r>
            <a:endParaRPr lang="en-GB" dirty="0"/>
          </a:p>
        </p:txBody>
      </p:sp>
      <p:sp>
        <p:nvSpPr>
          <p:cNvPr id="10" name="Slide Number Placeholder 23"/>
          <p:cNvSpPr txBox="1">
            <a:spLocks noChangeArrowheads="1"/>
          </p:cNvSpPr>
          <p:nvPr userDrawn="1"/>
        </p:nvSpPr>
        <p:spPr bwMode="auto">
          <a:xfrm>
            <a:off x="11676017" y="6605059"/>
            <a:ext cx="414867" cy="13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877888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6770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590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376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179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948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718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520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310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7964D-F6C1-401A-91C1-F946371F4DB3}" type="slidenum">
              <a:rPr lang="en-GB" altLang="fr-FR" sz="933" smtClean="0"/>
              <a:pPr/>
              <a:t>‹N°›</a:t>
            </a:fld>
            <a:endParaRPr lang="en-GB" altLang="fr-FR" sz="933"/>
          </a:p>
        </p:txBody>
      </p:sp>
    </p:spTree>
    <p:extLst>
      <p:ext uri="{BB962C8B-B14F-4D97-AF65-F5344CB8AC3E}">
        <p14:creationId xmlns:p14="http://schemas.microsoft.com/office/powerpoint/2010/main" val="22008413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10800000">
            <a:off x="0" y="2"/>
            <a:ext cx="12192000" cy="1166284"/>
          </a:xfrm>
          <a:prstGeom prst="triangle">
            <a:avLst>
              <a:gd name="adj" fmla="val 0"/>
            </a:avLst>
          </a:prstGeom>
          <a:solidFill>
            <a:srgbClr val="B2B2B2">
              <a:alpha val="6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5" name="Triangle rectangle 4"/>
          <p:cNvSpPr>
            <a:spLocks noChangeArrowheads="1"/>
          </p:cNvSpPr>
          <p:nvPr/>
        </p:nvSpPr>
        <p:spPr bwMode="auto">
          <a:xfrm rot="16200000">
            <a:off x="8365067" y="3031068"/>
            <a:ext cx="431800" cy="7222067"/>
          </a:xfrm>
          <a:prstGeom prst="rtTriangle">
            <a:avLst/>
          </a:prstGeom>
          <a:gradFill rotWithShape="0">
            <a:gsLst>
              <a:gs pos="0">
                <a:srgbClr val="001965"/>
              </a:gs>
              <a:gs pos="45000">
                <a:srgbClr val="008CC9"/>
              </a:gs>
              <a:gs pos="100000">
                <a:srgbClr val="009FDA"/>
              </a:gs>
            </a:gsLst>
            <a:lin ang="138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5477" tIns="67739" rIns="135477" bIns="67739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00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9"/>
            <a:ext cx="11347200" cy="521883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defTabSz="1171836" eaLnBrk="1" fontAlgn="base" hangingPunct="1">
              <a:spcBef>
                <a:spcPct val="0"/>
              </a:spcBef>
              <a:spcAft>
                <a:spcPct val="0"/>
              </a:spcAft>
              <a:defRPr sz="800" b="0">
                <a:solidFill>
                  <a:srgbClr val="82786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 defTabSz="1171836" eaLnBrk="1" fontAlgn="base" hangingPunct="1">
              <a:spcBef>
                <a:spcPct val="0"/>
              </a:spcBef>
              <a:spcAft>
                <a:spcPct val="0"/>
              </a:spcAft>
              <a:defRPr sz="800" b="0">
                <a:solidFill>
                  <a:srgbClr val="82786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Date</a:t>
            </a:r>
            <a:endParaRPr lang="en-GB" dirty="0"/>
          </a:p>
        </p:txBody>
      </p:sp>
      <p:sp>
        <p:nvSpPr>
          <p:cNvPr id="10" name="Slide Number Placeholder 23"/>
          <p:cNvSpPr txBox="1">
            <a:spLocks noChangeArrowheads="1"/>
          </p:cNvSpPr>
          <p:nvPr userDrawn="1"/>
        </p:nvSpPr>
        <p:spPr bwMode="auto">
          <a:xfrm>
            <a:off x="11676017" y="6605059"/>
            <a:ext cx="414867" cy="13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877888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6770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590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376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179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948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718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520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310" algn="l" defTabSz="91359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7964D-F6C1-401A-91C1-F946371F4DB3}" type="slidenum">
              <a:rPr lang="en-GB" altLang="fr-FR" sz="933" smtClean="0"/>
              <a:pPr/>
              <a:t>‹N°›</a:t>
            </a:fld>
            <a:endParaRPr lang="en-GB" altLang="fr-FR" sz="933"/>
          </a:p>
        </p:txBody>
      </p:sp>
    </p:spTree>
    <p:extLst>
      <p:ext uri="{BB962C8B-B14F-4D97-AF65-F5344CB8AC3E}">
        <p14:creationId xmlns:p14="http://schemas.microsoft.com/office/powerpoint/2010/main" val="14302344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/>
          <p:cNvSpPr>
            <a:spLocks noChangeArrowheads="1"/>
          </p:cNvSpPr>
          <p:nvPr/>
        </p:nvSpPr>
        <p:spPr bwMode="auto">
          <a:xfrm rot="16200000">
            <a:off x="6123517" y="789517"/>
            <a:ext cx="368300" cy="11768667"/>
          </a:xfrm>
          <a:prstGeom prst="rtTriangle">
            <a:avLst/>
          </a:prstGeom>
          <a:gradFill rotWithShape="0">
            <a:gsLst>
              <a:gs pos="0">
                <a:srgbClr val="001965"/>
              </a:gs>
              <a:gs pos="45000">
                <a:srgbClr val="008CC9"/>
              </a:gs>
              <a:gs pos="100000">
                <a:srgbClr val="009FDA"/>
              </a:gs>
            </a:gsLst>
            <a:lin ang="138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5477" tIns="67739" rIns="135477" bIns="67739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00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Triangle isocèle 5"/>
          <p:cNvSpPr/>
          <p:nvPr/>
        </p:nvSpPr>
        <p:spPr>
          <a:xfrm rot="16200000">
            <a:off x="8534401" y="3234267"/>
            <a:ext cx="6896100" cy="427567"/>
          </a:xfrm>
          <a:prstGeom prst="triangle">
            <a:avLst>
              <a:gd name="adj" fmla="val 299"/>
            </a:avLst>
          </a:prstGeom>
          <a:solidFill>
            <a:srgbClr val="B2B2B2">
              <a:alpha val="6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422400" y="1209111"/>
            <a:ext cx="113472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/>
          <a:lstStyle>
            <a:lvl1pPr marL="0" indent="0" algn="l">
              <a:buFontTx/>
              <a:buNone/>
              <a:defRPr sz="1467" baseline="0"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2400" y="687228"/>
            <a:ext cx="11347200" cy="521883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r" defTabSz="1171865" eaLnBrk="1" fontAlgn="base" hangingPunct="1">
              <a:spcBef>
                <a:spcPct val="0"/>
              </a:spcBef>
              <a:spcAft>
                <a:spcPct val="0"/>
              </a:spcAft>
              <a:defRPr sz="800" b="0">
                <a:solidFill>
                  <a:srgbClr val="82786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 defTabSz="1171865" eaLnBrk="1" fontAlgn="base" hangingPunct="1">
              <a:spcBef>
                <a:spcPct val="0"/>
              </a:spcBef>
              <a:spcAft>
                <a:spcPct val="0"/>
              </a:spcAft>
              <a:defRPr sz="800" b="0">
                <a:solidFill>
                  <a:srgbClr val="82786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Date</a:t>
            </a:r>
            <a:endParaRPr lang="en-GB" dirty="0"/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11676017" y="6605059"/>
            <a:ext cx="414867" cy="137584"/>
          </a:xfrm>
        </p:spPr>
        <p:txBody>
          <a:bodyPr/>
          <a:lstStyle>
            <a:lvl1pPr>
              <a:defRPr sz="9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2E7964D-F6C1-401A-91C1-F946371F4DB3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017456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5715">
          <p15:clr>
            <a:srgbClr val="FBAE40"/>
          </p15:clr>
        </p15:guide>
        <p15:guide id="2" orient="horz" pos="31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C3E8-98A7-4CF9-9639-293B482184D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F4A-0559-4BAA-A66F-E01F7695E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1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C3E8-98A7-4CF9-9639-293B482184D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F4A-0559-4BAA-A66F-E01F7695E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60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6F53DC-7E57-994E-9DA5-15EB48F6B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868858" y="6002067"/>
            <a:ext cx="1171703" cy="2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C3E8-98A7-4CF9-9639-293B482184D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F4A-0559-4BAA-A66F-E01F7695E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07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C3E8-98A7-4CF9-9639-293B482184D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F4A-0559-4BAA-A66F-E01F7695E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6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D981AB-2378-2A43-A5A5-E8C845D213E9}"/>
              </a:ext>
            </a:extLst>
          </p:cNvPr>
          <p:cNvSpPr/>
          <p:nvPr userDrawn="1"/>
        </p:nvSpPr>
        <p:spPr>
          <a:xfrm>
            <a:off x="0" y="0"/>
            <a:ext cx="3803904" cy="6929296"/>
          </a:xfrm>
          <a:prstGeom prst="rect">
            <a:avLst/>
          </a:prstGeom>
          <a:gradFill>
            <a:gsLst>
              <a:gs pos="10000">
                <a:srgbClr val="CC6F97"/>
              </a:gs>
              <a:gs pos="50000">
                <a:srgbClr val="7030A0"/>
              </a:gs>
              <a:gs pos="100000">
                <a:srgbClr val="0020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84C08DB-05C7-7041-8CD8-79BCBA0221F1}"/>
              </a:ext>
            </a:extLst>
          </p:cNvPr>
          <p:cNvCxnSpPr/>
          <p:nvPr userDrawn="1"/>
        </p:nvCxnSpPr>
        <p:spPr>
          <a:xfrm>
            <a:off x="1895603" y="0"/>
            <a:ext cx="0" cy="849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2273BED2-85F4-454F-969A-357E4BA5A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440832" y="6506683"/>
            <a:ext cx="922241" cy="1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5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C3E8-98A7-4CF9-9639-293B482184D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F4A-0559-4BAA-A66F-E01F7695E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62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C3E8-98A7-4CF9-9639-293B482184D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FF4A-0559-4BAA-A66F-E01F7695E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1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DB564C-C01E-1249-BF13-EED6B8E87722}"/>
              </a:ext>
            </a:extLst>
          </p:cNvPr>
          <p:cNvSpPr txBox="1"/>
          <p:nvPr/>
        </p:nvSpPr>
        <p:spPr>
          <a:xfrm>
            <a:off x="626303" y="1191486"/>
            <a:ext cx="11543908" cy="3667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80000"/>
              </a:lnSpc>
            </a:pPr>
            <a:r>
              <a:rPr lang="fr-FR" sz="96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INSULINE </a:t>
            </a:r>
          </a:p>
          <a:p>
            <a:pPr defTabSz="609585">
              <a:lnSpc>
                <a:spcPct val="80000"/>
              </a:lnSpc>
            </a:pPr>
            <a:r>
              <a:rPr lang="fr-FR" sz="96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ENTRE EN SCÈNE</a:t>
            </a:r>
          </a:p>
          <a:p>
            <a:pPr defTabSz="609585">
              <a:lnSpc>
                <a:spcPct val="80000"/>
              </a:lnSpc>
            </a:pPr>
            <a:r>
              <a:rPr lang="fr-FR" sz="9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ACTE II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9FC2121-5A96-B945-92BD-267C2C434FFE}"/>
              </a:ext>
            </a:extLst>
          </p:cNvPr>
          <p:cNvGrpSpPr/>
          <p:nvPr/>
        </p:nvGrpSpPr>
        <p:grpSpPr>
          <a:xfrm>
            <a:off x="841282" y="4698562"/>
            <a:ext cx="8655644" cy="1651863"/>
            <a:chOff x="637311" y="1221923"/>
            <a:chExt cx="6491733" cy="95737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2F89CD-E817-2846-9496-BC51CB72607F}"/>
                </a:ext>
              </a:extLst>
            </p:cNvPr>
            <p:cNvSpPr/>
            <p:nvPr/>
          </p:nvSpPr>
          <p:spPr>
            <a:xfrm>
              <a:off x="637311" y="1221923"/>
              <a:ext cx="6491733" cy="957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fr-FR" sz="1867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L'approche psychologique </a:t>
              </a:r>
              <a:br>
                <a:rPr lang="fr-FR" sz="1867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fr-FR" sz="1867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dans la prise en charge </a:t>
              </a:r>
            </a:p>
            <a:p>
              <a:pPr defTabSz="609585"/>
              <a:r>
                <a:rPr lang="fr-FR" sz="1867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des patients diabétiques.       </a:t>
              </a:r>
              <a:r>
                <a:rPr lang="fr-FR" sz="3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29/10/2020</a:t>
              </a:r>
            </a:p>
            <a:p>
              <a:pPr defTabSz="609585"/>
              <a:r>
                <a:rPr lang="fr-FR" sz="3200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                                         </a:t>
              </a:r>
              <a:r>
                <a:rPr lang="fr-FR" sz="3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BRAS PANON</a:t>
              </a: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417A4B0-D444-A14A-A95F-6E6C4397AF9C}"/>
                </a:ext>
              </a:extLst>
            </p:cNvPr>
            <p:cNvCxnSpPr>
              <a:cxnSpLocks/>
            </p:cNvCxnSpPr>
            <p:nvPr/>
          </p:nvCxnSpPr>
          <p:spPr>
            <a:xfrm>
              <a:off x="660536" y="1303550"/>
              <a:ext cx="0" cy="55549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D4BE141A-13C7-4BA3-B662-AD9A9C2B5A30}"/>
              </a:ext>
            </a:extLst>
          </p:cNvPr>
          <p:cNvSpPr txBox="1"/>
          <p:nvPr/>
        </p:nvSpPr>
        <p:spPr>
          <a:xfrm rot="5400000">
            <a:off x="9406324" y="3280178"/>
            <a:ext cx="5336656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FR" sz="6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exclusivement réservé à l’usage des réseaux  SANOFI. Il ne doit en aucun cas être remis à un tiers. Copyright © 2017 Sanofi.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3CC04D-9EC8-4FC7-9CCA-3B9AE0A737BC}"/>
              </a:ext>
            </a:extLst>
          </p:cNvPr>
          <p:cNvSpPr txBox="1"/>
          <p:nvPr/>
        </p:nvSpPr>
        <p:spPr>
          <a:xfrm>
            <a:off x="872248" y="6349997"/>
            <a:ext cx="938125" cy="10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9585"/>
            <a:r>
              <a:rPr lang="fr-FR" sz="6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7000024537 – 03/2019</a:t>
            </a:r>
          </a:p>
        </p:txBody>
      </p:sp>
    </p:spTree>
    <p:extLst>
      <p:ext uri="{BB962C8B-B14F-4D97-AF65-F5344CB8AC3E}">
        <p14:creationId xmlns:p14="http://schemas.microsoft.com/office/powerpoint/2010/main" val="414697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56D5B-37CC-462F-B1D5-1E7AA9D9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Diabète Gestationnel      Pena </a:t>
            </a:r>
            <a:r>
              <a:rPr lang="fr-RE" dirty="0" err="1"/>
              <a:t>Problem</a:t>
            </a:r>
            <a:r>
              <a:rPr lang="fr-RE" dirty="0"/>
              <a:t>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C6100B-CF15-4B61-A74F-F17A9B61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RE" dirty="0"/>
          </a:p>
          <a:p>
            <a:pPr marL="0" indent="0">
              <a:buNone/>
            </a:pPr>
            <a:r>
              <a:rPr lang="fr-RE" dirty="0"/>
              <a:t>Transitoire.</a:t>
            </a:r>
          </a:p>
          <a:p>
            <a:pPr marL="0" indent="0">
              <a:buNone/>
            </a:pPr>
            <a:endParaRPr lang="fr-RE" dirty="0"/>
          </a:p>
          <a:p>
            <a:pPr marL="0" indent="0">
              <a:buNone/>
            </a:pPr>
            <a:r>
              <a:rPr lang="fr-RE" dirty="0"/>
              <a:t>Rigoureuse.</a:t>
            </a:r>
          </a:p>
          <a:p>
            <a:pPr marL="0" indent="0">
              <a:buNone/>
            </a:pPr>
            <a:endParaRPr lang="fr-RE" dirty="0"/>
          </a:p>
          <a:p>
            <a:pPr marL="0" indent="0">
              <a:buNone/>
            </a:pPr>
            <a:r>
              <a:rPr lang="fr-RE" dirty="0"/>
              <a:t>Objectif atteint dans la très grande majorité des cas</a:t>
            </a:r>
          </a:p>
        </p:txBody>
      </p:sp>
    </p:spTree>
    <p:extLst>
      <p:ext uri="{BB962C8B-B14F-4D97-AF65-F5344CB8AC3E}">
        <p14:creationId xmlns:p14="http://schemas.microsoft.com/office/powerpoint/2010/main" val="94277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LANGUAGE WHY IT MATTERS     </a:t>
            </a:r>
            <a:r>
              <a:rPr lang="fr-FR" sz="2400" b="1" dirty="0">
                <a:solidFill>
                  <a:srgbClr val="FF0000"/>
                </a:solidFill>
              </a:rPr>
              <a:t>ADA 2017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Impossible de séparer les mots de la maladie.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façon dont on parle est primordial:</a:t>
            </a:r>
          </a:p>
          <a:p>
            <a:pPr marL="0" indent="0">
              <a:buNone/>
            </a:pPr>
            <a:r>
              <a:rPr lang="fr-FR" dirty="0"/>
              <a:t>        Non </a:t>
            </a:r>
            <a:r>
              <a:rPr lang="fr-FR" b="1" dirty="0">
                <a:solidFill>
                  <a:schemeClr val="tx2"/>
                </a:solidFill>
              </a:rPr>
              <a:t>Compliant</a:t>
            </a:r>
            <a:r>
              <a:rPr lang="fr-FR" dirty="0">
                <a:solidFill>
                  <a:schemeClr val="tx2"/>
                </a:solidFill>
              </a:rPr>
              <a:t> </a:t>
            </a:r>
            <a:r>
              <a:rPr lang="fr-FR" dirty="0"/>
              <a:t> différent non </a:t>
            </a:r>
            <a:r>
              <a:rPr lang="fr-FR" b="1" dirty="0">
                <a:solidFill>
                  <a:schemeClr val="tx2"/>
                </a:solidFill>
              </a:rPr>
              <a:t>Adhérant</a:t>
            </a:r>
            <a:r>
              <a:rPr lang="fr-FR" dirty="0">
                <a:solidFill>
                  <a:schemeClr val="tx2"/>
                </a:solidFill>
              </a:rPr>
              <a:t> .</a:t>
            </a:r>
          </a:p>
          <a:p>
            <a:pPr marL="0" indent="0">
              <a:buNone/>
            </a:pPr>
            <a:r>
              <a:rPr lang="fr-FR" dirty="0"/>
              <a:t>        Vous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souffrez</a:t>
            </a:r>
            <a:r>
              <a:rPr lang="fr-FR" dirty="0"/>
              <a:t> du diabète depuis quand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Parlez moi de votre diabète : Lettre à mon diabète.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53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mots et les maux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La symptomatologie fortement influencée par les mots qu’on utilisent.</a:t>
            </a:r>
          </a:p>
          <a:p>
            <a:pPr marL="0" indent="0">
              <a:buNone/>
            </a:pPr>
            <a:r>
              <a:rPr lang="fr-FR" dirty="0"/>
              <a:t>           </a:t>
            </a:r>
            <a:r>
              <a:rPr lang="fr-FR" b="1" dirty="0">
                <a:solidFill>
                  <a:srgbClr val="FF0000"/>
                </a:solidFill>
              </a:rPr>
              <a:t>Troubles de l’équilibre.</a:t>
            </a:r>
          </a:p>
          <a:p>
            <a:pPr marL="0" indent="0">
              <a:buNone/>
            </a:pPr>
            <a:r>
              <a:rPr lang="fr-FR" dirty="0"/>
              <a:t>Tête vide  les Symptômes  Vertiges – Courant d’air- Troubles de la mémoire- Cerveaux  la chapé.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La fièvre interne ?-</a:t>
            </a:r>
            <a:r>
              <a:rPr lang="fr-FR" dirty="0"/>
              <a:t>La fièvre des os ? – La fièvre cap-cap.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4000" b="1" dirty="0">
                <a:solidFill>
                  <a:srgbClr val="FF0000"/>
                </a:solidFill>
              </a:rPr>
              <a:t>                             La</a:t>
            </a:r>
            <a:r>
              <a:rPr lang="fr-FR" sz="4000" dirty="0"/>
              <a:t> </a:t>
            </a:r>
            <a:r>
              <a:rPr lang="fr-FR" sz="4000" dirty="0" err="1"/>
              <a:t>diabet</a:t>
            </a:r>
            <a:r>
              <a:rPr lang="fr-FR" sz="4000" dirty="0"/>
              <a:t>    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83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                              </a:t>
            </a:r>
            <a:r>
              <a:rPr lang="fr-FR" b="1" dirty="0">
                <a:solidFill>
                  <a:srgbClr val="FF0000"/>
                </a:solidFill>
              </a:rPr>
              <a:t>La diabète. 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4800" dirty="0"/>
              <a:t> </a:t>
            </a:r>
            <a:r>
              <a:rPr lang="fr-FR" sz="4400" dirty="0"/>
              <a:t>Dans Diabète il y a « </a:t>
            </a:r>
            <a:r>
              <a:rPr lang="fr-FR" sz="4400" dirty="0" err="1"/>
              <a:t>Diab</a:t>
            </a:r>
            <a:r>
              <a:rPr lang="fr-FR" sz="4400" dirty="0"/>
              <a:t> » …que diable!!!</a:t>
            </a:r>
          </a:p>
          <a:p>
            <a:endParaRPr lang="fr-FR" sz="4400" dirty="0"/>
          </a:p>
          <a:p>
            <a:pPr marL="0" indent="0">
              <a:buNone/>
            </a:pPr>
            <a:r>
              <a:rPr lang="fr-FR" sz="4800" dirty="0"/>
              <a:t>Lo </a:t>
            </a:r>
            <a:r>
              <a:rPr lang="fr-FR" sz="4800" dirty="0" err="1"/>
              <a:t>diabet</a:t>
            </a:r>
            <a:r>
              <a:rPr lang="fr-FR" sz="3200" dirty="0"/>
              <a:t>                   (……en + si c’est  Lo Diabete </a:t>
            </a:r>
            <a:r>
              <a:rPr lang="fr-FR" sz="3200" dirty="0" err="1"/>
              <a:t>Mody</a:t>
            </a:r>
            <a:r>
              <a:rPr lang="fr-FR" sz="3200" dirty="0"/>
              <a:t> !!!)</a:t>
            </a: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/>
              <a:t>Notion :Maléfique/Bénéfique.</a:t>
            </a:r>
          </a:p>
          <a:p>
            <a:pPr marL="0" indent="0">
              <a:buNone/>
            </a:pPr>
            <a:r>
              <a:rPr lang="fr-FR" sz="3200" dirty="0"/>
              <a:t>              </a:t>
            </a:r>
            <a:r>
              <a:rPr lang="fr-FR" sz="3200" dirty="0" err="1"/>
              <a:t>Maladi</a:t>
            </a:r>
            <a:r>
              <a:rPr lang="fr-FR" sz="3200" dirty="0"/>
              <a:t> </a:t>
            </a:r>
            <a:r>
              <a:rPr lang="fr-FR" sz="3200" dirty="0" err="1"/>
              <a:t>Domoun</a:t>
            </a:r>
            <a:r>
              <a:rPr lang="fr-FR" sz="3200" dirty="0"/>
              <a:t>/ </a:t>
            </a:r>
            <a:r>
              <a:rPr lang="fr-FR" sz="3200" dirty="0" err="1"/>
              <a:t>Maladi</a:t>
            </a:r>
            <a:r>
              <a:rPr lang="fr-FR" sz="3200" dirty="0"/>
              <a:t> </a:t>
            </a:r>
            <a:r>
              <a:rPr lang="fr-FR" sz="3200" dirty="0" err="1"/>
              <a:t>bondye</a:t>
            </a:r>
            <a:r>
              <a:rPr lang="fr-FR" sz="3200" dirty="0"/>
              <a:t>: Ex Boubou </a:t>
            </a:r>
            <a:r>
              <a:rPr lang="fr-FR" sz="3200" dirty="0" err="1"/>
              <a:t>Zarab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              Maladie endogène/exogène. </a:t>
            </a:r>
            <a:r>
              <a:rPr lang="fr-FR" sz="2533" dirty="0"/>
              <a:t>Mythes sur patients Réunionnais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32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corps est une troisième personne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Mon </a:t>
            </a:r>
            <a:r>
              <a:rPr lang="fr-FR" dirty="0" err="1"/>
              <a:t>pye</a:t>
            </a:r>
            <a:r>
              <a:rPr lang="fr-FR" dirty="0"/>
              <a:t> i port pli </a:t>
            </a:r>
            <a:r>
              <a:rPr lang="fr-FR" dirty="0" err="1"/>
              <a:t>mwin</a:t>
            </a:r>
            <a:r>
              <a:rPr lang="fr-FR" dirty="0"/>
              <a:t>.   Mon </a:t>
            </a:r>
            <a:r>
              <a:rPr lang="fr-FR" dirty="0" err="1"/>
              <a:t>pye</a:t>
            </a:r>
            <a:r>
              <a:rPr lang="fr-FR" dirty="0"/>
              <a:t> la </a:t>
            </a:r>
            <a:r>
              <a:rPr lang="fr-FR" dirty="0" err="1"/>
              <a:t>gagn</a:t>
            </a:r>
            <a:r>
              <a:rPr lang="fr-FR" dirty="0"/>
              <a:t> </a:t>
            </a:r>
            <a:r>
              <a:rPr lang="fr-FR" dirty="0" err="1"/>
              <a:t>kout</a:t>
            </a:r>
            <a:r>
              <a:rPr lang="fr-FR" dirty="0"/>
              <a:t> </a:t>
            </a:r>
            <a:r>
              <a:rPr lang="fr-FR" dirty="0" err="1"/>
              <a:t>kogn</a:t>
            </a:r>
            <a:r>
              <a:rPr lang="fr-FR" dirty="0"/>
              <a:t> !</a:t>
            </a:r>
          </a:p>
          <a:p>
            <a:pPr marL="0" indent="0">
              <a:buNone/>
            </a:pPr>
            <a:r>
              <a:rPr lang="fr-RE" dirty="0" err="1"/>
              <a:t>Vey</a:t>
            </a:r>
            <a:r>
              <a:rPr lang="fr-RE" dirty="0"/>
              <a:t> </a:t>
            </a:r>
            <a:r>
              <a:rPr lang="fr-RE" dirty="0" err="1"/>
              <a:t>oussa</a:t>
            </a:r>
            <a:r>
              <a:rPr lang="fr-RE" dirty="0"/>
              <a:t> ton </a:t>
            </a:r>
            <a:r>
              <a:rPr lang="fr-RE" dirty="0" err="1"/>
              <a:t>pye</a:t>
            </a:r>
            <a:r>
              <a:rPr lang="fr-RE" dirty="0"/>
              <a:t> sa </a:t>
            </a:r>
            <a:r>
              <a:rPr lang="fr-RE" dirty="0" err="1"/>
              <a:t>poze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dirty="0" err="1"/>
              <a:t>fé</a:t>
            </a:r>
            <a:r>
              <a:rPr lang="fr-FR" dirty="0"/>
              <a:t> </a:t>
            </a:r>
            <a:r>
              <a:rPr lang="fr-FR" dirty="0" err="1"/>
              <a:t>rir</a:t>
            </a:r>
            <a:r>
              <a:rPr lang="fr-FR" dirty="0"/>
              <a:t> mon </a:t>
            </a:r>
            <a:r>
              <a:rPr lang="fr-FR" dirty="0" err="1"/>
              <a:t>bouch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Détak</a:t>
            </a:r>
            <a:r>
              <a:rPr lang="fr-FR" dirty="0"/>
              <a:t> la </a:t>
            </a:r>
            <a:r>
              <a:rPr lang="fr-FR" dirty="0" err="1"/>
              <a:t>lang</a:t>
            </a:r>
            <a:r>
              <a:rPr lang="fr-FR" dirty="0"/>
              <a:t>. </a:t>
            </a:r>
          </a:p>
          <a:p>
            <a:pPr marL="0" indent="0">
              <a:buNone/>
            </a:pPr>
            <a:r>
              <a:rPr lang="fr-FR" dirty="0"/>
              <a:t> Lapsus : Mon </a:t>
            </a:r>
            <a:r>
              <a:rPr lang="fr-FR" dirty="0" err="1"/>
              <a:t>lang</a:t>
            </a:r>
            <a:r>
              <a:rPr lang="fr-FR" dirty="0"/>
              <a:t> la maye</a:t>
            </a:r>
          </a:p>
          <a:p>
            <a:pPr marL="0" indent="0">
              <a:buNone/>
            </a:pPr>
            <a:r>
              <a:rPr lang="fr-FR" dirty="0"/>
              <a:t>Lo </a:t>
            </a:r>
            <a:r>
              <a:rPr lang="fr-FR" dirty="0" err="1"/>
              <a:t>somey</a:t>
            </a:r>
            <a:r>
              <a:rPr lang="fr-FR" dirty="0"/>
              <a:t> la </a:t>
            </a:r>
            <a:r>
              <a:rPr lang="fr-FR" dirty="0" err="1"/>
              <a:t>pez</a:t>
            </a:r>
            <a:r>
              <a:rPr lang="fr-FR" dirty="0"/>
              <a:t> </a:t>
            </a:r>
            <a:r>
              <a:rPr lang="fr-FR" dirty="0" err="1"/>
              <a:t>ali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Lagorge</a:t>
            </a:r>
            <a:r>
              <a:rPr lang="fr-FR" dirty="0"/>
              <a:t> i </a:t>
            </a:r>
            <a:r>
              <a:rPr lang="fr-FR" dirty="0" err="1"/>
              <a:t>grat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Mon </a:t>
            </a:r>
            <a:r>
              <a:rPr lang="fr-FR" dirty="0" err="1"/>
              <a:t>bra</a:t>
            </a:r>
            <a:r>
              <a:rPr lang="fr-FR" dirty="0"/>
              <a:t> i </a:t>
            </a:r>
            <a:r>
              <a:rPr lang="fr-FR" dirty="0" err="1"/>
              <a:t>fé</a:t>
            </a:r>
            <a:r>
              <a:rPr lang="fr-FR" dirty="0"/>
              <a:t> mal- Mon </a:t>
            </a:r>
            <a:r>
              <a:rPr lang="fr-FR" dirty="0" err="1"/>
              <a:t>ker</a:t>
            </a:r>
            <a:r>
              <a:rPr lang="fr-FR" dirty="0"/>
              <a:t> i </a:t>
            </a:r>
            <a:r>
              <a:rPr lang="fr-FR" dirty="0" err="1"/>
              <a:t>fe</a:t>
            </a:r>
            <a:r>
              <a:rPr lang="fr-FR" dirty="0"/>
              <a:t> mal.</a:t>
            </a:r>
          </a:p>
          <a:p>
            <a:pPr marL="0" indent="0">
              <a:buNone/>
            </a:pPr>
            <a:r>
              <a:rPr lang="fr-RE" dirty="0"/>
              <a:t>A quel heure tu t’es réveillé ?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13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HYPOTHESE      AKOZ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- Irresponsable ?</a:t>
            </a:r>
          </a:p>
          <a:p>
            <a:pPr marL="0" indent="0">
              <a:buNone/>
            </a:pPr>
            <a:r>
              <a:rPr lang="fr-FR" dirty="0"/>
              <a:t>- Nous aussi on dit mon pied me fait mal ? Mauricien.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88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HYPOTHESE      AKOZ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- Irresponsable ?</a:t>
            </a:r>
          </a:p>
          <a:p>
            <a:pPr marL="0" indent="0">
              <a:buNone/>
            </a:pPr>
            <a:r>
              <a:rPr lang="fr-FR" dirty="0"/>
              <a:t>- Nous aussi on dit mon pied me fait mal ? Mauricien.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- Langue née dans la souffrance de l’esclavage :</a:t>
            </a:r>
          </a:p>
          <a:p>
            <a:pPr marL="0" indent="0">
              <a:buNone/>
            </a:pPr>
            <a:r>
              <a:rPr lang="fr-FR" dirty="0"/>
              <a:t>   Distanciation du corps…. pour faciliter la gestion des douleurs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/>
              <a:t>« Je souffre » n’a pas la même charge émotionnel que « mon pied souffre » </a:t>
            </a:r>
          </a:p>
        </p:txBody>
      </p:sp>
    </p:spTree>
    <p:extLst>
      <p:ext uri="{BB962C8B-B14F-4D97-AF65-F5344CB8AC3E}">
        <p14:creationId xmlns:p14="http://schemas.microsoft.com/office/powerpoint/2010/main" val="18258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Traitement local             .             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      Faire du bien la ou ça fait mal :</a:t>
            </a:r>
          </a:p>
          <a:p>
            <a:pPr marL="0" indent="0">
              <a:buNone/>
            </a:pPr>
            <a:r>
              <a:rPr lang="fr-FR" dirty="0"/>
              <a:t>      Pommade: Douleur pied. Brosser</a:t>
            </a:r>
          </a:p>
          <a:p>
            <a:pPr marL="0" indent="0">
              <a:buNone/>
            </a:pPr>
            <a:r>
              <a:rPr lang="fr-FR" dirty="0"/>
              <a:t>                     INONGAN +++</a:t>
            </a:r>
          </a:p>
          <a:p>
            <a:pPr marL="0" indent="0">
              <a:buNone/>
            </a:pPr>
            <a:r>
              <a:rPr lang="fr-FR" dirty="0"/>
              <a:t>Eau chaude.</a:t>
            </a:r>
          </a:p>
          <a:p>
            <a:pPr marL="0" indent="0">
              <a:buNone/>
            </a:pPr>
            <a:r>
              <a:rPr lang="fr-FR" dirty="0"/>
              <a:t>Kinésithérapeute : Kiné en Français Masseur en Réunionnais.</a:t>
            </a:r>
          </a:p>
          <a:p>
            <a:pPr marL="0" indent="0">
              <a:buNone/>
            </a:pPr>
            <a:r>
              <a:rPr lang="fr-FR" dirty="0"/>
              <a:t>Baume du tigre : Etat grippal.</a:t>
            </a:r>
          </a:p>
          <a:p>
            <a:pPr marL="0" indent="0">
              <a:buNone/>
            </a:pPr>
            <a:r>
              <a:rPr lang="fr-FR" dirty="0" err="1"/>
              <a:t>Salonpas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Ventouses.</a:t>
            </a:r>
          </a:p>
          <a:p>
            <a:pPr marL="0" indent="0">
              <a:buNone/>
            </a:pPr>
            <a:r>
              <a:rPr lang="fr-FR" dirty="0"/>
              <a:t>Aussi Examen : Céphalées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509121"/>
            <a:ext cx="1224136" cy="19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35" y="4489301"/>
            <a:ext cx="1009651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97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2"/>
          <p:cNvSpPr>
            <a:spLocks noGrp="1"/>
          </p:cNvSpPr>
          <p:nvPr>
            <p:ph type="title"/>
          </p:nvPr>
        </p:nvSpPr>
        <p:spPr>
          <a:xfrm>
            <a:off x="1118946" y="266550"/>
            <a:ext cx="10539655" cy="819300"/>
          </a:xfrm>
        </p:spPr>
        <p:txBody>
          <a:bodyPr anchor="t" anchorCtr="0"/>
          <a:lstStyle/>
          <a:p>
            <a:pPr eaLnBrk="1" hangingPunct="1">
              <a:defRPr/>
            </a:pPr>
            <a:r>
              <a:rPr lang="fr-FR" altLang="en-US" sz="2000" kern="0" dirty="0">
                <a:gradFill flip="none" rotWithShape="1">
                  <a:gsLst>
                    <a:gs pos="0">
                      <a:srgbClr val="0E234B"/>
                    </a:gs>
                    <a:gs pos="52000">
                      <a:srgbClr val="1F8BBE"/>
                    </a:gs>
                    <a:gs pos="100000">
                      <a:srgbClr val="0E234B"/>
                    </a:gs>
                  </a:gsLst>
                  <a:lin ang="14640000" scaled="0"/>
                  <a:tileRect/>
                </a:gradFill>
                <a:ea typeface="MS PGothic" pitchFamily="34" charset="-128"/>
                <a:cs typeface="Verdana"/>
              </a:rPr>
              <a:t>Les freins à la titration de l’insuline basale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6089" y="962791"/>
            <a:ext cx="1224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7337" y="6207126"/>
            <a:ext cx="9999115" cy="4095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107948" indent="-107948" defTabSz="609585">
              <a:buFont typeface="+mj-lt"/>
              <a:buAutoNum type="arabicPeriod"/>
              <a:defRPr/>
            </a:pPr>
            <a:endParaRPr lang="fr-FR" altLang="en-US" sz="667" kern="0" dirty="0">
              <a:solidFill>
                <a:srgbClr val="E0DED8">
                  <a:lumMod val="50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"/>
          <a:stretch/>
        </p:blipFill>
        <p:spPr bwMode="auto">
          <a:xfrm>
            <a:off x="-101062" y="1408128"/>
            <a:ext cx="11953627" cy="475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16090" y="6329442"/>
            <a:ext cx="14825727" cy="266670"/>
          </a:xfrm>
          <a:prstGeom prst="rect">
            <a:avLst/>
          </a:prstGeom>
          <a:noFill/>
        </p:spPr>
        <p:txBody>
          <a:bodyPr wrap="square" lIns="121885" tIns="60957" rIns="121885" bIns="60957" rtlCol="0">
            <a:spAutoFit/>
          </a:bodyPr>
          <a:lstStyle/>
          <a:p>
            <a:pPr algn="just" defTabSz="609585"/>
            <a:r>
              <a:rPr lang="it-IT" sz="933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EASD 2016 - D’</a:t>
            </a:r>
            <a:r>
              <a:rPr lang="it-IT" sz="933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après</a:t>
            </a:r>
            <a:r>
              <a:rPr lang="it-IT" sz="933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</a:t>
            </a:r>
            <a:r>
              <a:rPr lang="it-IT" sz="933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Berard</a:t>
            </a:r>
            <a:r>
              <a:rPr lang="it-IT" sz="933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L et al. </a:t>
            </a:r>
            <a:r>
              <a:rPr lang="it-IT" sz="933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Abstract</a:t>
            </a:r>
            <a:r>
              <a:rPr lang="it-IT" sz="933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P910, </a:t>
            </a:r>
            <a:r>
              <a:rPr lang="it-IT" sz="933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actualisé</a:t>
            </a:r>
            <a:r>
              <a:rPr lang="it-IT" sz="933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09585"/>
            <a:fld id="{02E7964D-F6C1-401A-91C1-F946371F4DB3}" type="slidenum">
              <a:rPr lang="en-GB" altLang="fr-FR">
                <a:solidFill>
                  <a:prstClr val="white"/>
                </a:solidFill>
              </a:rPr>
              <a:pPr defTabSz="609585"/>
              <a:t>19</a:t>
            </a:fld>
            <a:endParaRPr lang="en-GB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663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BF85C-8E25-49F8-9440-2975EC68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                        </a:t>
            </a:r>
            <a:r>
              <a:rPr lang="fr-FR" sz="5867" b="1" dirty="0">
                <a:solidFill>
                  <a:srgbClr val="CC6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Mnémotechnique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29E22-F849-45E7-B074-FED85F70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Dominant</a:t>
            </a:r>
          </a:p>
          <a:p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Influent</a:t>
            </a:r>
          </a:p>
          <a:p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Stable</a:t>
            </a:r>
          </a:p>
          <a:p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Consciencieux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6410B1B-875C-4005-911A-79697CDF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9"/>
            <a:ext cx="1927548" cy="118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89566C-9E20-47C6-896F-BAFCD29C7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49" y="2797172"/>
            <a:ext cx="1927548" cy="12636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84A913-5FFF-479C-A09D-3A9F69BC5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042" y="4060830"/>
            <a:ext cx="1927548" cy="13506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098333-301F-4EB0-8269-F429DE28F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697" y="5411499"/>
            <a:ext cx="1927548" cy="12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5AA25-87B5-4F79-8BA4-147E767C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Croyances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AD89B5-F15F-4EE8-9C15-664FFF8A9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RE" dirty="0"/>
              <a:t>Réticences Soignants &gt; Patients.</a:t>
            </a:r>
          </a:p>
          <a:p>
            <a:pPr marL="0" indent="0">
              <a:buNone/>
            </a:pPr>
            <a:r>
              <a:rPr lang="fr-RE" dirty="0"/>
              <a:t>Toxicomanie </a:t>
            </a:r>
            <a:r>
              <a:rPr lang="fr-RE" dirty="0">
                <a:sym typeface="Wingdings" panose="05000000000000000000" pitchFamily="2" charset="2"/>
              </a:rPr>
              <a:t> Insuline crée la dépendance.</a:t>
            </a:r>
          </a:p>
          <a:p>
            <a:pPr marL="0" indent="0">
              <a:buNone/>
            </a:pPr>
            <a:r>
              <a:rPr lang="fr-RE" dirty="0">
                <a:sym typeface="Wingdings" panose="05000000000000000000" pitchFamily="2" charset="2"/>
              </a:rPr>
              <a:t>                              Diabète gestationnel et insulinothérapie provisoire.</a:t>
            </a:r>
          </a:p>
          <a:p>
            <a:pPr marL="0" indent="0">
              <a:buNone/>
            </a:pPr>
            <a:r>
              <a:rPr lang="fr-RE" dirty="0">
                <a:sym typeface="Wingdings" panose="05000000000000000000" pitchFamily="2" charset="2"/>
              </a:rPr>
              <a:t>La maladie est devenue grave:</a:t>
            </a:r>
          </a:p>
          <a:p>
            <a:pPr marL="0" indent="0">
              <a:buNone/>
            </a:pPr>
            <a:r>
              <a:rPr lang="fr-RE" dirty="0">
                <a:sym typeface="Wingdings" panose="05000000000000000000" pitchFamily="2" charset="2"/>
              </a:rPr>
              <a:t>           Le discours change de «  J’ai un diabète » à « Je suis diabétique »  </a:t>
            </a:r>
          </a:p>
          <a:p>
            <a:pPr marL="0" indent="0">
              <a:buNone/>
            </a:pPr>
            <a:r>
              <a:rPr lang="fr-RE" dirty="0">
                <a:sym typeface="Wingdings" panose="05000000000000000000" pitchFamily="2" charset="2"/>
              </a:rPr>
              <a:t>Injustice . </a:t>
            </a:r>
          </a:p>
          <a:p>
            <a:pPr marL="0" indent="0">
              <a:buNone/>
            </a:pPr>
            <a:r>
              <a:rPr lang="fr-RE" dirty="0">
                <a:sym typeface="Wingdings" panose="05000000000000000000" pitchFamily="2" charset="2"/>
              </a:rPr>
              <a:t>Punition, Péché : </a:t>
            </a:r>
            <a:r>
              <a:rPr lang="fr-RE" i="1" dirty="0">
                <a:sym typeface="Wingdings" panose="05000000000000000000" pitchFamily="2" charset="2"/>
              </a:rPr>
              <a:t>D’où viens votre maladie ? +++</a:t>
            </a:r>
          </a:p>
        </p:txBody>
      </p:sp>
    </p:spTree>
    <p:extLst>
      <p:ext uri="{BB962C8B-B14F-4D97-AF65-F5344CB8AC3E}">
        <p14:creationId xmlns:p14="http://schemas.microsoft.com/office/powerpoint/2010/main" val="270007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82985-0D4A-4979-A64F-267E1F0F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>
                <a:sym typeface="Wingdings" panose="05000000000000000000" pitchFamily="2" charset="2"/>
              </a:rPr>
              <a:t>                              Menaces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E66543-399F-45A7-9014-ED844EC11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R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R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RE" dirty="0">
                <a:sym typeface="Wingdings" panose="05000000000000000000" pitchFamily="2" charset="2"/>
              </a:rPr>
              <a:t>Si vous ne faites pas attention on sera amené à mettre d l’insuline.</a:t>
            </a:r>
          </a:p>
          <a:p>
            <a:pPr>
              <a:buFont typeface="Wingdings" panose="05000000000000000000" pitchFamily="2" charset="2"/>
              <a:buChar char="à"/>
            </a:pPr>
            <a:endParaRPr lang="fr-R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R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RE" dirty="0">
                <a:sym typeface="Wingdings" panose="05000000000000000000" pitchFamily="2" charset="2"/>
              </a:rPr>
              <a:t> </a:t>
            </a:r>
            <a:r>
              <a:rPr lang="fr-RE" i="1" dirty="0">
                <a:sym typeface="Wingdings" panose="05000000000000000000" pitchFamily="2" charset="2"/>
              </a:rPr>
              <a:t>Nous avons des médicaments, comme l’insuline, qui sont nettement plus efficaces , mais nous préférons le remettre à  plus tard…  </a:t>
            </a:r>
            <a:endParaRPr lang="fr-FR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40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82985-0D4A-4979-A64F-267E1F0F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>
                <a:sym typeface="Wingdings" panose="05000000000000000000" pitchFamily="2" charset="2"/>
              </a:rPr>
              <a:t>                              Menaces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E66543-399F-45A7-9014-ED844EC11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R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R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RE" dirty="0">
                <a:sym typeface="Wingdings" panose="05000000000000000000" pitchFamily="2" charset="2"/>
              </a:rPr>
              <a:t>Si vous ne faites pas attention on sera amené à mettre d l’insuline.</a:t>
            </a:r>
          </a:p>
          <a:p>
            <a:pPr>
              <a:buFont typeface="Wingdings" panose="05000000000000000000" pitchFamily="2" charset="2"/>
              <a:buChar char="à"/>
            </a:pPr>
            <a:endParaRPr lang="fr-R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R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RE" dirty="0">
                <a:sym typeface="Wingdings" panose="05000000000000000000" pitchFamily="2" charset="2"/>
              </a:rPr>
              <a:t> </a:t>
            </a:r>
            <a:r>
              <a:rPr lang="fr-RE" i="1" dirty="0">
                <a:sym typeface="Wingdings" panose="05000000000000000000" pitchFamily="2" charset="2"/>
              </a:rPr>
              <a:t>Nous avons des médicaments, comme l’insuline, qui sont nettement plus efficaces , mais nous préférons le remettre à  plus tard…vu le coût  </a:t>
            </a:r>
            <a:endParaRPr lang="fr-FR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31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BDFDF-5699-4DE1-9875-75B389D6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                                   Poids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574552-A28E-467B-B30A-A36848C39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RE" dirty="0"/>
          </a:p>
          <a:p>
            <a:pPr marL="0" indent="0">
              <a:buNone/>
            </a:pPr>
            <a:r>
              <a:rPr lang="fr-RE" dirty="0"/>
              <a:t>G</a:t>
            </a:r>
            <a:r>
              <a:rPr lang="fr-FR" dirty="0" err="1"/>
              <a:t>lycosurie</a:t>
            </a:r>
            <a:r>
              <a:rPr lang="fr-FR" dirty="0"/>
              <a:t>  +  </a:t>
            </a:r>
            <a:r>
              <a:rPr lang="fr-RE" dirty="0"/>
              <a:t>I</a:t>
            </a:r>
            <a:r>
              <a:rPr lang="fr-FR" dirty="0"/>
              <a:t>. Résistance.</a:t>
            </a:r>
          </a:p>
          <a:p>
            <a:pPr marL="0" indent="0">
              <a:buNone/>
            </a:pPr>
            <a:endParaRPr lang="fr-RE" dirty="0"/>
          </a:p>
          <a:p>
            <a:pPr marL="0" indent="0">
              <a:buNone/>
            </a:pPr>
            <a:r>
              <a:rPr lang="fr-RE" dirty="0"/>
              <a:t>A</a:t>
            </a:r>
            <a:r>
              <a:rPr lang="fr-FR" dirty="0" err="1"/>
              <a:t>maigrissement</a:t>
            </a:r>
            <a:r>
              <a:rPr lang="fr-FR" dirty="0"/>
              <a:t> = Malade = Diabète Fort.</a:t>
            </a:r>
          </a:p>
          <a:p>
            <a:endParaRPr lang="fr-RE" dirty="0"/>
          </a:p>
          <a:p>
            <a:pPr marL="0" indent="0">
              <a:buNone/>
            </a:pPr>
            <a:r>
              <a:rPr lang="fr-RE" dirty="0"/>
              <a:t>P</a:t>
            </a:r>
            <a:r>
              <a:rPr lang="fr-FR" dirty="0" err="1"/>
              <a:t>rise</a:t>
            </a:r>
            <a:r>
              <a:rPr lang="fr-FR" dirty="0"/>
              <a:t> de poids = Amélioration  …mais attention Hypoglycémies.</a:t>
            </a:r>
          </a:p>
          <a:p>
            <a:pPr marL="0" indent="0">
              <a:buNone/>
            </a:pPr>
            <a:r>
              <a:rPr lang="fr-RE" dirty="0"/>
              <a:t>    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98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BDFDF-5699-4DE1-9875-75B389D6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                                   Poids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574552-A28E-467B-B30A-A36848C39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RE" dirty="0"/>
          </a:p>
          <a:p>
            <a:pPr marL="0" indent="0">
              <a:buNone/>
            </a:pPr>
            <a:r>
              <a:rPr lang="fr-RE" dirty="0"/>
              <a:t>G</a:t>
            </a:r>
            <a:r>
              <a:rPr lang="fr-FR" dirty="0" err="1"/>
              <a:t>lycosurie</a:t>
            </a:r>
            <a:r>
              <a:rPr lang="fr-FR" dirty="0"/>
              <a:t>  +  </a:t>
            </a:r>
            <a:r>
              <a:rPr lang="fr-RE" dirty="0"/>
              <a:t>I</a:t>
            </a:r>
            <a:r>
              <a:rPr lang="fr-FR" dirty="0"/>
              <a:t>. Résistance.</a:t>
            </a:r>
          </a:p>
          <a:p>
            <a:pPr marL="0" indent="0">
              <a:buNone/>
            </a:pPr>
            <a:endParaRPr lang="fr-RE" dirty="0"/>
          </a:p>
          <a:p>
            <a:pPr marL="0" indent="0">
              <a:buNone/>
            </a:pPr>
            <a:r>
              <a:rPr lang="fr-RE" dirty="0"/>
              <a:t>A</a:t>
            </a:r>
            <a:r>
              <a:rPr lang="fr-FR" dirty="0" err="1"/>
              <a:t>maigrissement</a:t>
            </a:r>
            <a:r>
              <a:rPr lang="fr-FR" dirty="0"/>
              <a:t> = Malade = Diabète Fort.</a:t>
            </a:r>
          </a:p>
          <a:p>
            <a:endParaRPr lang="fr-RE" dirty="0"/>
          </a:p>
          <a:p>
            <a:pPr marL="0" indent="0">
              <a:buNone/>
            </a:pPr>
            <a:r>
              <a:rPr lang="fr-RE" dirty="0"/>
              <a:t>P</a:t>
            </a:r>
            <a:r>
              <a:rPr lang="fr-FR" dirty="0" err="1"/>
              <a:t>rise</a:t>
            </a:r>
            <a:r>
              <a:rPr lang="fr-FR" dirty="0"/>
              <a:t> de poids = Amélioration  …mais attention Hypoglycémies.</a:t>
            </a:r>
          </a:p>
          <a:p>
            <a:pPr marL="0" indent="0">
              <a:buNone/>
            </a:pPr>
            <a:r>
              <a:rPr lang="fr-RE" dirty="0"/>
              <a:t>                             Bravo ! Vous n’avez pris que 3 </a:t>
            </a:r>
            <a:r>
              <a:rPr lang="fr-RE" dirty="0" err="1"/>
              <a:t>kgs</a:t>
            </a:r>
            <a:r>
              <a:rPr lang="fr-RE" dirty="0"/>
              <a:t> au lieu de 6 </a:t>
            </a:r>
            <a:r>
              <a:rPr lang="fr-RE" dirty="0" err="1"/>
              <a:t>Kgs</a:t>
            </a:r>
            <a:endParaRPr lang="fr-RE" dirty="0"/>
          </a:p>
          <a:p>
            <a:pPr marL="0" indent="0">
              <a:buNone/>
            </a:pPr>
            <a:r>
              <a:rPr lang="fr-RE" dirty="0"/>
              <a:t>                              Comment vous avez fait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56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8C25A-FF5E-4317-B37C-04EFFC43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RE" dirty="0"/>
              <a:t>                  EXPERIENCE DOULOUREUSE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CBD880-48D7-4CEE-A9CB-3581D6D7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RE" dirty="0"/>
          </a:p>
          <a:p>
            <a:pPr marL="0" indent="0">
              <a:buNone/>
            </a:pPr>
            <a:r>
              <a:rPr lang="fr-RE" dirty="0"/>
              <a:t>M</a:t>
            </a:r>
            <a:r>
              <a:rPr lang="fr-FR" dirty="0"/>
              <a:t>a mère a  eu de l’insuline et elle est morte 1 mois après</a:t>
            </a:r>
          </a:p>
        </p:txBody>
      </p:sp>
    </p:spTree>
    <p:extLst>
      <p:ext uri="{BB962C8B-B14F-4D97-AF65-F5344CB8AC3E}">
        <p14:creationId xmlns:p14="http://schemas.microsoft.com/office/powerpoint/2010/main" val="1407086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8C25A-FF5E-4317-B37C-04EFFC43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                  EXPERIENCE DOULOUREUSE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CBD880-48D7-4CEE-A9CB-3581D6D7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RE" dirty="0"/>
          </a:p>
          <a:p>
            <a:pPr marL="0" indent="0">
              <a:buNone/>
            </a:pPr>
            <a:r>
              <a:rPr lang="fr-RE" dirty="0"/>
              <a:t>M</a:t>
            </a:r>
            <a:r>
              <a:rPr lang="fr-FR" dirty="0"/>
              <a:t>a mère a  eu de l’insuline et elle est morte 1 mois après</a:t>
            </a:r>
          </a:p>
          <a:p>
            <a:endParaRPr lang="fr-RE" dirty="0"/>
          </a:p>
          <a:p>
            <a:endParaRPr lang="fr-RE" dirty="0"/>
          </a:p>
          <a:p>
            <a:pPr marL="0" indent="0">
              <a:buNone/>
            </a:pPr>
            <a:r>
              <a:rPr lang="fr-RE" dirty="0"/>
              <a:t>A</a:t>
            </a:r>
            <a:r>
              <a:rPr lang="fr-FR" dirty="0"/>
              <a:t>h Oui , … on a trop tardé pour mettre de l’insuline !!! </a:t>
            </a:r>
          </a:p>
          <a:p>
            <a:endParaRPr lang="fr-RE" dirty="0"/>
          </a:p>
          <a:p>
            <a:pPr marL="0" indent="0">
              <a:buNone/>
            </a:pPr>
            <a:r>
              <a:rPr lang="fr-RE" dirty="0"/>
              <a:t>Malheureusement , c</a:t>
            </a:r>
            <a:r>
              <a:rPr lang="fr-FR" dirty="0"/>
              <a:t>’est ce qui arrive souvent quand on tarde</a:t>
            </a:r>
          </a:p>
        </p:txBody>
      </p:sp>
    </p:spTree>
    <p:extLst>
      <p:ext uri="{BB962C8B-B14F-4D97-AF65-F5344CB8AC3E}">
        <p14:creationId xmlns:p14="http://schemas.microsoft.com/office/powerpoint/2010/main" val="4110136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 Signifie l’Insuline pour le patient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Patient : je ne veux pas d’insuline.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Médecin : Pas besoin !!!</a:t>
            </a:r>
          </a:p>
          <a:p>
            <a:pPr marL="0" indent="0">
              <a:buNone/>
            </a:pPr>
            <a:r>
              <a:rPr lang="fr-FR" dirty="0"/>
              <a:t>….        juste une injection le soir.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Patient : Ah ! Aucun problème….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594775"/>
            <a:ext cx="3888432" cy="457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0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2BFB7-C8DB-45D8-B921-BAC9DA41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L’ estime de l’ autre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97148-2073-4B17-8EC8-C5EDF47F0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Perception qu’on a du patient va influencer son attitude : </a:t>
            </a:r>
          </a:p>
          <a:p>
            <a:pPr marL="0" indent="0">
              <a:buNone/>
            </a:pPr>
            <a:r>
              <a:rPr lang="fr-FR" dirty="0"/>
              <a:t>         </a:t>
            </a:r>
            <a:r>
              <a:rPr lang="fr-FR" sz="3200" dirty="0"/>
              <a:t> </a:t>
            </a:r>
            <a:r>
              <a:rPr lang="fr-FR" sz="2667" dirty="0"/>
              <a:t>Expérience dans les écoles après avoir briefer l’enseignant.</a:t>
            </a:r>
          </a:p>
          <a:p>
            <a:pPr marL="0" indent="0">
              <a:buNone/>
            </a:pPr>
            <a:endParaRPr lang="fr-FR" sz="2667" dirty="0"/>
          </a:p>
          <a:p>
            <a:pPr marL="0" indent="0">
              <a:buNone/>
            </a:pPr>
            <a:endParaRPr lang="fr-FR" sz="2667" dirty="0"/>
          </a:p>
          <a:p>
            <a:pPr marL="0" indent="0">
              <a:buNone/>
            </a:pPr>
            <a:r>
              <a:rPr lang="fr-FR" sz="3200" dirty="0"/>
              <a:t>          </a:t>
            </a:r>
            <a:r>
              <a:rPr lang="fr-FR" sz="2667" dirty="0"/>
              <a:t>Si tu penses qu’un patient est un assisté – il le deviendra par ton attitude.</a:t>
            </a:r>
            <a:r>
              <a:rPr lang="fr-FR" dirty="0"/>
              <a:t>             </a:t>
            </a:r>
          </a:p>
          <a:p>
            <a:pPr marL="0" indent="0">
              <a:buNone/>
            </a:pPr>
            <a:r>
              <a:rPr lang="fr-FR" dirty="0"/>
              <a:t>       Ex  MAHORAISES</a:t>
            </a:r>
          </a:p>
          <a:p>
            <a:pPr marL="0" indent="0">
              <a:buNone/>
            </a:pPr>
            <a:r>
              <a:rPr lang="fr-FR" dirty="0"/>
              <a:t>             Patients du service.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93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82E6A-F8F4-488D-9F6A-C1EC3914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Procéder par Etapes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CCAE56-AE07-4112-AFD9-A11337A5C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Préparer le passage à l’insuline dés le début.</a:t>
            </a:r>
          </a:p>
          <a:p>
            <a:pPr marL="0" indent="0">
              <a:buNone/>
            </a:pPr>
            <a:r>
              <a:rPr lang="fr-FR" sz="2667" dirty="0"/>
              <a:t>Se donner un trimestre de plus car patient persuadé qu’il peut mieux faire.</a:t>
            </a:r>
          </a:p>
          <a:p>
            <a:pPr marL="0" indent="0">
              <a:buNone/>
            </a:pPr>
            <a:r>
              <a:rPr lang="fr-FR" dirty="0"/>
              <a:t>Ne pas dire c’est rien </a:t>
            </a:r>
            <a:r>
              <a:rPr lang="fr-FR" sz="2133" dirty="0"/>
              <a:t>: Comparer faire l’insuline avec faire Glycémie capillaire +++</a:t>
            </a:r>
          </a:p>
          <a:p>
            <a:pPr marL="0" indent="0">
              <a:buNone/>
            </a:pPr>
            <a:r>
              <a:rPr lang="fr-FR" dirty="0"/>
              <a:t>Négocier sur provisoire. On essaye un mois et on refait le point.</a:t>
            </a:r>
          </a:p>
          <a:p>
            <a:pPr marL="0" indent="0">
              <a:buNone/>
            </a:pPr>
            <a:r>
              <a:rPr lang="fr-RE" dirty="0"/>
              <a:t>Dose fixe idem Sulfamides (si peur d’Hypo)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BASAL  </a:t>
            </a:r>
          </a:p>
          <a:p>
            <a:pPr marL="0" indent="0">
              <a:buNone/>
            </a:pPr>
            <a:r>
              <a:rPr lang="fr-FR" dirty="0"/>
              <a:t>BASAL PLUS</a:t>
            </a:r>
          </a:p>
          <a:p>
            <a:pPr marL="0" indent="0">
              <a:buNone/>
            </a:pPr>
            <a:r>
              <a:rPr lang="fr-FR" dirty="0"/>
              <a:t>BASAL BOLUS</a:t>
            </a:r>
          </a:p>
        </p:txBody>
      </p:sp>
    </p:spTree>
    <p:extLst>
      <p:ext uri="{BB962C8B-B14F-4D97-AF65-F5344CB8AC3E}">
        <p14:creationId xmlns:p14="http://schemas.microsoft.com/office/powerpoint/2010/main" val="207976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BF0242-EF63-48D8-8EF2-5CD8ACE62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7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6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41B88-30CB-4F00-A0E8-F765A24B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 </a:t>
            </a:r>
            <a:r>
              <a:rPr lang="fr-FR" dirty="0" err="1"/>
              <a:t>Bélonéphobie</a:t>
            </a:r>
            <a:r>
              <a:rPr lang="fr-FR" dirty="0"/>
              <a:t>  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9E0FA1-F78F-4456-91BF-FF30D22A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Névrose phobique  Ex Pont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FLOODING   (Inonder)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               …. aiguilles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2C0FB8-D93C-4FA4-B595-DA71A5EFC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041" y="2406315"/>
            <a:ext cx="3606800" cy="21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68983"/>
          </a:xfrm>
        </p:spPr>
        <p:txBody>
          <a:bodyPr/>
          <a:lstStyle/>
          <a:p>
            <a:r>
              <a:rPr lang="fr-FR" dirty="0"/>
              <a:t>DEUX TYPES DE DIABETE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/>
              <a:t>D.N.I.D.  et  D.I.D</a:t>
            </a:r>
            <a:r>
              <a:rPr lang="fr-FR" dirty="0"/>
              <a:t>. </a:t>
            </a:r>
          </a:p>
          <a:p>
            <a:r>
              <a:rPr lang="fr-FR" dirty="0"/>
              <a:t>Diabète Non- Infirmier Dépendant</a:t>
            </a:r>
          </a:p>
          <a:p>
            <a:r>
              <a:rPr lang="fr-FR" dirty="0"/>
              <a:t>Et</a:t>
            </a:r>
          </a:p>
          <a:p>
            <a:r>
              <a:rPr lang="fr-FR" dirty="0"/>
              <a:t>Diabète Infirmier Dépendant</a:t>
            </a:r>
          </a:p>
        </p:txBody>
      </p:sp>
    </p:spTree>
    <p:extLst>
      <p:ext uri="{BB962C8B-B14F-4D97-AF65-F5344CB8AC3E}">
        <p14:creationId xmlns:p14="http://schemas.microsoft.com/office/powerpoint/2010/main" val="710358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20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240F2-14EF-4B90-B198-D17F15F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Complication Diabète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EB91E-876B-42D6-960B-B69B7D1E6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5867" dirty="0"/>
              <a:t>                   DEPENDANCE</a:t>
            </a:r>
          </a:p>
        </p:txBody>
      </p:sp>
    </p:spTree>
    <p:extLst>
      <p:ext uri="{BB962C8B-B14F-4D97-AF65-F5344CB8AC3E}">
        <p14:creationId xmlns:p14="http://schemas.microsoft.com/office/powerpoint/2010/main" val="1350309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Malgré analphabétisme.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Eviter les </a:t>
            </a:r>
            <a:r>
              <a:rPr lang="fr-FR" dirty="0" err="1"/>
              <a:t>IdE</a:t>
            </a:r>
            <a:r>
              <a:rPr lang="fr-FR" dirty="0"/>
              <a:t> – Maladies Honteuses.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Aspect social. Infirmières Zone Franche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9" y="1625031"/>
            <a:ext cx="41334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036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1423"/>
                </a:solidFill>
              </a:rPr>
              <a:t>EST       : 2937   /    145.000 H               2026/ 100.000   </a:t>
            </a:r>
            <a:r>
              <a:rPr lang="fr-FR" dirty="0" err="1">
                <a:solidFill>
                  <a:srgbClr val="001423"/>
                </a:solidFill>
              </a:rPr>
              <a:t>IdE</a:t>
            </a:r>
            <a:r>
              <a:rPr lang="fr-FR" dirty="0">
                <a:solidFill>
                  <a:srgbClr val="001423"/>
                </a:solidFill>
              </a:rPr>
              <a:t>        42 %</a:t>
            </a:r>
          </a:p>
          <a:p>
            <a:endParaRPr lang="fr-FR" dirty="0">
              <a:solidFill>
                <a:srgbClr val="001423"/>
              </a:solidFill>
            </a:endParaRPr>
          </a:p>
          <a:p>
            <a:r>
              <a:rPr lang="fr-FR" dirty="0">
                <a:solidFill>
                  <a:srgbClr val="001423"/>
                </a:solidFill>
              </a:rPr>
              <a:t>NORD   : 2785   /   177.000 H               1573                     </a:t>
            </a:r>
            <a:r>
              <a:rPr lang="fr-FR" dirty="0" err="1">
                <a:solidFill>
                  <a:srgbClr val="001423"/>
                </a:solidFill>
              </a:rPr>
              <a:t>IdE</a:t>
            </a:r>
            <a:r>
              <a:rPr lang="fr-FR" dirty="0">
                <a:solidFill>
                  <a:srgbClr val="001423"/>
                </a:solidFill>
              </a:rPr>
              <a:t>        43%</a:t>
            </a:r>
          </a:p>
          <a:p>
            <a:endParaRPr lang="fr-FR" dirty="0">
              <a:solidFill>
                <a:srgbClr val="001423"/>
              </a:solidFill>
            </a:endParaRPr>
          </a:p>
          <a:p>
            <a:r>
              <a:rPr lang="fr-FR" dirty="0">
                <a:solidFill>
                  <a:srgbClr val="001423"/>
                </a:solidFill>
              </a:rPr>
              <a:t>OUEST   :3224   /   210.000 H               1535                     </a:t>
            </a:r>
            <a:r>
              <a:rPr lang="fr-FR" dirty="0" err="1">
                <a:solidFill>
                  <a:srgbClr val="001423"/>
                </a:solidFill>
              </a:rPr>
              <a:t>IdE</a:t>
            </a:r>
            <a:r>
              <a:rPr lang="fr-FR" dirty="0">
                <a:solidFill>
                  <a:srgbClr val="001423"/>
                </a:solidFill>
              </a:rPr>
              <a:t>       48 %</a:t>
            </a:r>
          </a:p>
          <a:p>
            <a:endParaRPr lang="fr-FR" dirty="0">
              <a:solidFill>
                <a:srgbClr val="001423"/>
              </a:solidFill>
            </a:endParaRPr>
          </a:p>
          <a:p>
            <a:r>
              <a:rPr lang="fr-FR" dirty="0">
                <a:solidFill>
                  <a:srgbClr val="001423"/>
                </a:solidFill>
              </a:rPr>
              <a:t>SUD       :5628   /   380.000 H                1481                     </a:t>
            </a:r>
            <a:r>
              <a:rPr lang="fr-FR" dirty="0" err="1">
                <a:solidFill>
                  <a:srgbClr val="001423"/>
                </a:solidFill>
              </a:rPr>
              <a:t>IdE</a:t>
            </a:r>
            <a:r>
              <a:rPr lang="fr-FR" dirty="0">
                <a:solidFill>
                  <a:srgbClr val="001423"/>
                </a:solidFill>
              </a:rPr>
              <a:t>       53 %                                                                                                      (+26%)    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REUNION 2013   INSULINES</a:t>
            </a:r>
          </a:p>
        </p:txBody>
      </p:sp>
    </p:spTree>
    <p:extLst>
      <p:ext uri="{BB962C8B-B14F-4D97-AF65-F5344CB8AC3E}">
        <p14:creationId xmlns:p14="http://schemas.microsoft.com/office/powerpoint/2010/main" val="362356449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001423"/>
                </a:solidFill>
              </a:rPr>
              <a:t>Saint Benoit            742               </a:t>
            </a:r>
            <a:r>
              <a:rPr lang="fr-FR" b="1" dirty="0">
                <a:solidFill>
                  <a:srgbClr val="001423"/>
                </a:solidFill>
              </a:rPr>
              <a:t>39%</a:t>
            </a:r>
          </a:p>
          <a:p>
            <a:r>
              <a:rPr lang="fr-FR" dirty="0">
                <a:solidFill>
                  <a:srgbClr val="001423"/>
                </a:solidFill>
              </a:rPr>
              <a:t>Sainte Suzanne       431               </a:t>
            </a:r>
            <a:r>
              <a:rPr lang="fr-FR" b="1" dirty="0">
                <a:solidFill>
                  <a:srgbClr val="001423"/>
                </a:solidFill>
              </a:rPr>
              <a:t>40%</a:t>
            </a:r>
          </a:p>
          <a:p>
            <a:r>
              <a:rPr lang="fr-FR" dirty="0">
                <a:solidFill>
                  <a:srgbClr val="001423"/>
                </a:solidFill>
              </a:rPr>
              <a:t>Salazie                     155                </a:t>
            </a:r>
            <a:r>
              <a:rPr lang="fr-FR" b="1" dirty="0">
                <a:solidFill>
                  <a:srgbClr val="001423"/>
                </a:solidFill>
              </a:rPr>
              <a:t>42%</a:t>
            </a:r>
          </a:p>
          <a:p>
            <a:r>
              <a:rPr lang="fr-FR" dirty="0">
                <a:solidFill>
                  <a:srgbClr val="001423"/>
                </a:solidFill>
              </a:rPr>
              <a:t>Bras Panon              253               </a:t>
            </a:r>
            <a:r>
              <a:rPr lang="fr-FR" b="1" dirty="0">
                <a:solidFill>
                  <a:srgbClr val="001423"/>
                </a:solidFill>
              </a:rPr>
              <a:t>41 %</a:t>
            </a:r>
          </a:p>
          <a:p>
            <a:r>
              <a:rPr lang="fr-FR" dirty="0">
                <a:solidFill>
                  <a:srgbClr val="001423"/>
                </a:solidFill>
              </a:rPr>
              <a:t>Saint André           1102               </a:t>
            </a:r>
            <a:r>
              <a:rPr lang="fr-FR" b="1" dirty="0">
                <a:solidFill>
                  <a:srgbClr val="001423"/>
                </a:solidFill>
              </a:rPr>
              <a:t>46%</a:t>
            </a:r>
          </a:p>
          <a:p>
            <a:endParaRPr lang="fr-FR" b="1" dirty="0">
              <a:solidFill>
                <a:srgbClr val="001423"/>
              </a:solidFill>
            </a:endParaRPr>
          </a:p>
          <a:p>
            <a:r>
              <a:rPr lang="fr-FR" sz="3600" dirty="0">
                <a:solidFill>
                  <a:srgbClr val="001423"/>
                </a:solidFill>
              </a:rPr>
              <a:t>Pl. des Palmistes       79                </a:t>
            </a:r>
            <a:r>
              <a:rPr lang="fr-FR" sz="3600" b="1" dirty="0">
                <a:solidFill>
                  <a:srgbClr val="001423"/>
                </a:solidFill>
              </a:rPr>
              <a:t>15%</a:t>
            </a:r>
            <a:endParaRPr lang="fr-FR" sz="3600" dirty="0">
              <a:solidFill>
                <a:srgbClr val="001423"/>
              </a:solidFill>
            </a:endParaRPr>
          </a:p>
          <a:p>
            <a:r>
              <a:rPr lang="fr-FR" sz="3600" dirty="0">
                <a:solidFill>
                  <a:srgbClr val="001423"/>
                </a:solidFill>
              </a:rPr>
              <a:t>Sainte Rose              175                </a:t>
            </a:r>
            <a:r>
              <a:rPr lang="fr-FR" sz="3600" b="1" dirty="0">
                <a:solidFill>
                  <a:srgbClr val="001423"/>
                </a:solidFill>
              </a:rPr>
              <a:t>57 %</a:t>
            </a:r>
            <a:r>
              <a:rPr lang="fr-FR" sz="3600" dirty="0">
                <a:solidFill>
                  <a:srgbClr val="001423"/>
                </a:solidFill>
              </a:rPr>
              <a:t> 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SOINS INFIRMIERS Région Est</a:t>
            </a:r>
          </a:p>
        </p:txBody>
      </p:sp>
    </p:spTree>
    <p:extLst>
      <p:ext uri="{BB962C8B-B14F-4D97-AF65-F5344CB8AC3E}">
        <p14:creationId xmlns:p14="http://schemas.microsoft.com/office/powerpoint/2010/main" val="277207532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FB32E-9752-4508-9FEC-15CC83B4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                 </a:t>
            </a:r>
            <a:r>
              <a:rPr lang="fr-R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FCB06D-834C-4155-90E5-26E823122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RE" dirty="0"/>
              <a:t>Profils Psychologiques.</a:t>
            </a:r>
          </a:p>
          <a:p>
            <a:pPr marL="0" indent="0">
              <a:buNone/>
            </a:pPr>
            <a:endParaRPr lang="fr-RE" dirty="0"/>
          </a:p>
          <a:p>
            <a:pPr marL="0" indent="0">
              <a:buNone/>
            </a:pPr>
            <a:r>
              <a:rPr lang="fr-RE" dirty="0"/>
              <a:t>Stade AMBIVALENCE : A bien gérer.</a:t>
            </a:r>
          </a:p>
          <a:p>
            <a:pPr marL="0" indent="0">
              <a:buNone/>
            </a:pPr>
            <a:endParaRPr lang="fr-RE" dirty="0"/>
          </a:p>
          <a:p>
            <a:pPr marL="0" indent="0">
              <a:buNone/>
            </a:pPr>
            <a:r>
              <a:rPr lang="fr-RE" dirty="0"/>
              <a:t>Premières Consultations : Annonce Diagnostique.</a:t>
            </a:r>
          </a:p>
          <a:p>
            <a:pPr marL="0" indent="0">
              <a:buNone/>
            </a:pPr>
            <a:endParaRPr lang="fr-RE" dirty="0"/>
          </a:p>
          <a:p>
            <a:pPr marL="0" indent="0">
              <a:buNone/>
            </a:pPr>
            <a:r>
              <a:rPr lang="fr-RE" dirty="0"/>
              <a:t>Aspects culturels.</a:t>
            </a:r>
          </a:p>
          <a:p>
            <a:pPr marL="0" indent="0">
              <a:buNone/>
            </a:pPr>
            <a:endParaRPr lang="fr-RE" dirty="0"/>
          </a:p>
          <a:p>
            <a:pPr marL="0" indent="0">
              <a:buNone/>
            </a:pPr>
            <a:r>
              <a:rPr lang="fr-RE" dirty="0"/>
              <a:t>Faire Confiance aux patients et qualité de la communication du soignant +++ </a:t>
            </a:r>
          </a:p>
          <a:p>
            <a:pPr marL="0" indent="0">
              <a:buNone/>
            </a:pPr>
            <a:endParaRPr lang="fr-RE" dirty="0"/>
          </a:p>
          <a:p>
            <a:pPr marL="0" indent="0">
              <a:buNone/>
            </a:pPr>
            <a:r>
              <a:rPr lang="fr-RE" dirty="0"/>
              <a:t>Procéder par Etapes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319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>
                <a:solidFill>
                  <a:srgbClr val="FF0000"/>
                </a:solidFill>
              </a:rPr>
              <a:t>MERCI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905002"/>
            <a:ext cx="7924800" cy="34529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673" y="5746174"/>
            <a:ext cx="2138796" cy="5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3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D6F32C-C9E5-40E9-9141-5CA6E2EF0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775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7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-27384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/>
              <a:t>Qui est le patient apte au changement? 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417912" y="1371600"/>
            <a:ext cx="4953000" cy="426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3646512" y="2286000"/>
            <a:ext cx="4267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713312" y="16002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5322912" y="3352800"/>
            <a:ext cx="457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5780112" y="3352800"/>
            <a:ext cx="2209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703912" y="190500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eaLnBrk="1" hangingPunct="1">
              <a:spcBef>
                <a:spcPct val="50000"/>
              </a:spcBef>
            </a:pPr>
            <a:r>
              <a:rPr lang="fr-FR" sz="2000" b="1" u="sng">
                <a:solidFill>
                  <a:srgbClr val="954F72"/>
                </a:solidFill>
              </a:rPr>
              <a:t>Action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65912" y="3048001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eaLnBrk="1" hangingPunct="1">
              <a:spcBef>
                <a:spcPct val="50000"/>
              </a:spcBef>
            </a:pPr>
            <a:r>
              <a:rPr lang="fr-FR" sz="2000" b="1" u="sng">
                <a:solidFill>
                  <a:srgbClr val="954F72"/>
                </a:solidFill>
              </a:rPr>
              <a:t>Préparation Détermination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627712" y="4267200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eaLnBrk="1" hangingPunct="1">
              <a:spcBef>
                <a:spcPct val="50000"/>
              </a:spcBef>
            </a:pPr>
            <a:r>
              <a:rPr lang="fr-FR" sz="2000" b="1" u="sng">
                <a:solidFill>
                  <a:srgbClr val="954F72"/>
                </a:solidFill>
              </a:rPr>
              <a:t>Contemplation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179912" y="4464051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eaLnBrk="1" hangingPunct="1">
              <a:spcBef>
                <a:spcPct val="50000"/>
              </a:spcBef>
            </a:pPr>
            <a:r>
              <a:rPr lang="fr-FR" sz="2000" b="1" u="sng">
                <a:solidFill>
                  <a:srgbClr val="954F72"/>
                </a:solidFill>
              </a:rPr>
              <a:t>Rechute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875112" y="2667000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eaLnBrk="1" hangingPunct="1">
              <a:spcBef>
                <a:spcPct val="50000"/>
              </a:spcBef>
            </a:pPr>
            <a:r>
              <a:rPr lang="fr-FR" sz="2000" b="1" u="sng" dirty="0">
                <a:solidFill>
                  <a:srgbClr val="954F72"/>
                </a:solidFill>
              </a:rPr>
              <a:t>Maintenance</a:t>
            </a: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4332312" y="12192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3189312" y="32766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V="1">
            <a:off x="6694512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 flipV="1">
            <a:off x="7989912" y="20574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5627712" y="4572002"/>
            <a:ext cx="167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eaLnBrk="1" hangingPunct="1">
              <a:spcBef>
                <a:spcPct val="50000"/>
              </a:spcBef>
            </a:pPr>
            <a:r>
              <a:rPr lang="fr-FR" sz="1800">
                <a:solidFill>
                  <a:prstClr val="black"/>
                </a:solidFill>
              </a:rPr>
              <a:t>Ambivalence majeure</a:t>
            </a: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V="1">
            <a:off x="7532712" y="41910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09585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6770712" y="5638801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eaLnBrk="1" hangingPunct="1">
              <a:spcBef>
                <a:spcPct val="50000"/>
              </a:spcBef>
            </a:pPr>
            <a:r>
              <a:rPr lang="fr-FR" sz="1800">
                <a:solidFill>
                  <a:prstClr val="black"/>
                </a:solidFill>
              </a:rPr>
              <a:t>Entrée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5780112" y="5867400"/>
            <a:ext cx="3124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eaLnBrk="1" hangingPunct="1">
              <a:spcBef>
                <a:spcPct val="50000"/>
              </a:spcBef>
            </a:pPr>
            <a:r>
              <a:rPr lang="fr-FR" sz="1800" dirty="0">
                <a:solidFill>
                  <a:prstClr val="black"/>
                </a:solidFill>
              </a:rPr>
              <a:t>Stade de </a:t>
            </a:r>
            <a:r>
              <a:rPr lang="fr-FR" sz="2000" b="1" u="sng" dirty="0" err="1">
                <a:solidFill>
                  <a:srgbClr val="954F72"/>
                </a:solidFill>
              </a:rPr>
              <a:t>Précontemplation</a:t>
            </a:r>
            <a:r>
              <a:rPr lang="fr-FR" sz="1800" dirty="0">
                <a:solidFill>
                  <a:prstClr val="black"/>
                </a:solidFill>
              </a:rPr>
              <a:t>                             Le patient ne pense pas du tout au problème</a:t>
            </a:r>
          </a:p>
        </p:txBody>
      </p:sp>
    </p:spTree>
    <p:extLst>
      <p:ext uri="{BB962C8B-B14F-4D97-AF65-F5344CB8AC3E}">
        <p14:creationId xmlns:p14="http://schemas.microsoft.com/office/powerpoint/2010/main" val="15158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7D48A-EE4E-4FF2-ABB1-DB24CC7E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AMBIVALENCE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5A033-6EE2-411F-93BB-175CFE81E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Quand il dit « oui mais.. » stade ambivalence</a:t>
            </a:r>
          </a:p>
          <a:p>
            <a:pPr lvl="1"/>
            <a:r>
              <a:rPr lang="fr-FR" dirty="0"/>
              <a:t>Mettez en place un projet: </a:t>
            </a:r>
            <a:r>
              <a:rPr lang="fr-FR" sz="2000" b="1" i="1" dirty="0">
                <a:solidFill>
                  <a:srgbClr val="7030A0"/>
                </a:solidFill>
              </a:rPr>
              <a:t>« C’EST LE TEMPS DE L’ENTRETIEN MOTIVATIONNEL »</a:t>
            </a:r>
          </a:p>
          <a:p>
            <a:pPr marL="457189" lvl="1" indent="0">
              <a:buNone/>
            </a:pPr>
            <a:endParaRPr lang="fr-FR" sz="20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dirty="0"/>
              <a:t>Normale. Au centre du processus du changement</a:t>
            </a:r>
          </a:p>
          <a:p>
            <a:pPr marL="0" indent="0">
              <a:buNone/>
            </a:pPr>
            <a:r>
              <a:rPr lang="fr-FR" dirty="0"/>
              <a:t>Souvent confondue à une résistance</a:t>
            </a:r>
          </a:p>
          <a:p>
            <a:pPr marL="0" indent="0">
              <a:buNone/>
            </a:pPr>
            <a:r>
              <a:rPr lang="fr-FR" dirty="0"/>
              <a:t>Doit être explorée et </a:t>
            </a:r>
            <a:r>
              <a:rPr lang="fr-FR" b="1" dirty="0"/>
              <a:t>non confronté</a:t>
            </a:r>
          </a:p>
          <a:p>
            <a:pPr marL="0" indent="0">
              <a:buNone/>
            </a:pPr>
            <a:r>
              <a:rPr lang="fr-FR" dirty="0"/>
              <a:t>Quels sont les avantages du changement ? </a:t>
            </a:r>
            <a:r>
              <a:rPr lang="fr-FR" sz="2400" dirty="0"/>
              <a:t>Qu’est-ce que vous gagnerez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Quels sont les désavantages du Statut Quo ?</a:t>
            </a:r>
          </a:p>
        </p:txBody>
      </p:sp>
    </p:spTree>
    <p:extLst>
      <p:ext uri="{BB962C8B-B14F-4D97-AF65-F5344CB8AC3E}">
        <p14:creationId xmlns:p14="http://schemas.microsoft.com/office/powerpoint/2010/main" val="287611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219EA9-26D2-4CC6-B0DD-F047D0DD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2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1E591-2B02-4D1F-87D7-AAF3A763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Décision Médicale Partagée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0AF8D2-E6FA-4115-AFF0-AA57E138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« On se persuade mieux ,pour l’ordinaire, par les raisons qu’on a soit même trouvées, que par celles venues de l’esprit des autres. »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                                        Blaise Pascal (1623- 1662)</a:t>
            </a:r>
          </a:p>
        </p:txBody>
      </p:sp>
      <p:pic>
        <p:nvPicPr>
          <p:cNvPr id="1026" name="Picture 2" descr="Blaise Pascal : biographie du philosophe, auteur des Pensées">
            <a:extLst>
              <a:ext uri="{FF2B5EF4-FFF2-40B4-BE49-F238E27FC236}">
                <a16:creationId xmlns:a16="http://schemas.microsoft.com/office/drawing/2014/main" id="{0787C63D-C64F-46BA-97E0-2D11361E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429000"/>
            <a:ext cx="34925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6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49081-872B-4564-9A3F-B3BB3856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          Annonce Diagnostique +++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AF68B-D981-4417-8281-FC976FDD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RE" dirty="0"/>
          </a:p>
          <a:p>
            <a:pPr marL="0" indent="0">
              <a:buNone/>
            </a:pPr>
            <a:r>
              <a:rPr lang="fr-RE" dirty="0"/>
              <a:t>Temps important.  On se souvient souvent de l’annonce.</a:t>
            </a:r>
          </a:p>
          <a:p>
            <a:pPr marL="0" indent="0">
              <a:buNone/>
            </a:pPr>
            <a:r>
              <a:rPr lang="fr-RE" dirty="0"/>
              <a:t>Message au moment du diagnostique et Fondamental +++</a:t>
            </a:r>
          </a:p>
          <a:p>
            <a:endParaRPr lang="fr-RE" dirty="0"/>
          </a:p>
          <a:p>
            <a:pPr marL="0" indent="0">
              <a:buNone/>
            </a:pPr>
            <a:r>
              <a:rPr lang="fr-RE" dirty="0"/>
              <a:t>Un mal pour un bien.</a:t>
            </a:r>
          </a:p>
          <a:p>
            <a:pPr marL="0" indent="0">
              <a:buNone/>
            </a:pPr>
            <a:r>
              <a:rPr lang="fr-RE" dirty="0"/>
              <a:t>Poids – Activité physique- Alimentation- Tabagisme. </a:t>
            </a:r>
          </a:p>
          <a:p>
            <a:pPr marL="0" indent="0">
              <a:buNone/>
            </a:pPr>
            <a:r>
              <a:rPr lang="fr-RE" dirty="0"/>
              <a:t>                                    </a:t>
            </a:r>
            <a:r>
              <a:rPr lang="fr-RE" i="1" dirty="0"/>
              <a:t>Le droit de vous faire plaisir</a:t>
            </a:r>
          </a:p>
          <a:p>
            <a:pPr marL="0" indent="0">
              <a:buNone/>
            </a:pPr>
            <a:r>
              <a:rPr lang="fr-R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     Mais je fais déjà tout ça !</a:t>
            </a:r>
          </a:p>
          <a:p>
            <a:pPr marL="0" indent="0">
              <a:buNone/>
            </a:pPr>
            <a:endParaRPr lang="fr-RE" i="1" dirty="0"/>
          </a:p>
          <a:p>
            <a:endParaRPr lang="fr-RE" dirty="0"/>
          </a:p>
          <a:p>
            <a:endParaRPr lang="fr-RE" dirty="0"/>
          </a:p>
        </p:txBody>
      </p:sp>
    </p:spTree>
    <p:extLst>
      <p:ext uri="{BB962C8B-B14F-4D97-AF65-F5344CB8AC3E}">
        <p14:creationId xmlns:p14="http://schemas.microsoft.com/office/powerpoint/2010/main" val="57573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63C9D-54CE-4187-A76F-01782DC9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Optimisme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043743-5F49-4B3C-9D4C-532E04632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RE" dirty="0"/>
          </a:p>
          <a:p>
            <a:pPr marL="0" indent="0">
              <a:buNone/>
            </a:pPr>
            <a:r>
              <a:rPr lang="fr-RE" dirty="0"/>
              <a:t>E</a:t>
            </a:r>
            <a:r>
              <a:rPr lang="fr-FR" dirty="0" err="1"/>
              <a:t>volution</a:t>
            </a:r>
            <a:r>
              <a:rPr lang="fr-FR" dirty="0"/>
              <a:t> des complications : Ex pieds St Benoit.</a:t>
            </a:r>
            <a:endParaRPr lang="fr-RE" dirty="0"/>
          </a:p>
          <a:p>
            <a:pPr marL="0" indent="0">
              <a:buNone/>
            </a:pPr>
            <a:r>
              <a:rPr lang="fr-RE" dirty="0"/>
              <a:t>E</a:t>
            </a:r>
            <a:r>
              <a:rPr lang="fr-FR" dirty="0" err="1"/>
              <a:t>spérance</a:t>
            </a:r>
            <a:r>
              <a:rPr lang="fr-FR" dirty="0"/>
              <a:t> de vie : Mortalité Cardio </a:t>
            </a:r>
            <a:r>
              <a:rPr lang="fr-FR" dirty="0" err="1"/>
              <a:t>Vasculire</a:t>
            </a:r>
            <a:r>
              <a:rPr lang="fr-FR" dirty="0"/>
              <a:t>.</a:t>
            </a:r>
            <a:endParaRPr lang="fr-RE" dirty="0"/>
          </a:p>
          <a:p>
            <a:pPr marL="0" indent="0">
              <a:buNone/>
            </a:pPr>
            <a:r>
              <a:rPr lang="fr-RE" dirty="0"/>
              <a:t>M</a:t>
            </a:r>
            <a:r>
              <a:rPr lang="fr-FR" dirty="0" err="1"/>
              <a:t>édicaments</a:t>
            </a:r>
            <a:r>
              <a:rPr lang="fr-FR" dirty="0"/>
              <a:t> : Poids – Hypoglycémies.</a:t>
            </a:r>
          </a:p>
          <a:p>
            <a:pPr marL="0" indent="0">
              <a:buNone/>
            </a:pPr>
            <a:r>
              <a:rPr lang="fr-FR" dirty="0"/>
              <a:t>Insuline : Oral     Hebdomadaire      Smart Insuline</a:t>
            </a:r>
          </a:p>
          <a:p>
            <a:pPr marL="0" indent="0">
              <a:buNone/>
            </a:pPr>
            <a:r>
              <a:rPr lang="fr-RE" dirty="0"/>
              <a:t>Pompes : </a:t>
            </a:r>
            <a:r>
              <a:rPr lang="fr-R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Aujourd'hui le patient ne porte plus la pompe….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fr-RE" dirty="0"/>
              <a:t>S</a:t>
            </a:r>
            <a:r>
              <a:rPr lang="fr-FR" dirty="0" err="1"/>
              <a:t>urveillance</a:t>
            </a:r>
            <a:r>
              <a:rPr lang="fr-FR" dirty="0"/>
              <a:t> Glycémique Continue : Free Style.  </a:t>
            </a:r>
          </a:p>
        </p:txBody>
      </p:sp>
    </p:spTree>
    <p:extLst>
      <p:ext uri="{BB962C8B-B14F-4D97-AF65-F5344CB8AC3E}">
        <p14:creationId xmlns:p14="http://schemas.microsoft.com/office/powerpoint/2010/main" val="303393828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1533</Words>
  <Application>Microsoft Office PowerPoint</Application>
  <PresentationFormat>Grand écran</PresentationFormat>
  <Paragraphs>266</Paragraphs>
  <Slides>39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Myanmar Text</vt:lpstr>
      <vt:lpstr>Times New Roman</vt:lpstr>
      <vt:lpstr>Verdana</vt:lpstr>
      <vt:lpstr>Wingdings</vt:lpstr>
      <vt:lpstr>1_Thème Office</vt:lpstr>
      <vt:lpstr>Présentation PowerPoint</vt:lpstr>
      <vt:lpstr>                         Mnémotechnique</vt:lpstr>
      <vt:lpstr>Présentation PowerPoint</vt:lpstr>
      <vt:lpstr>Qui est le patient apte au changement? </vt:lpstr>
      <vt:lpstr>AMBIVALENCE</vt:lpstr>
      <vt:lpstr>Présentation PowerPoint</vt:lpstr>
      <vt:lpstr>Décision Médicale Partagée </vt:lpstr>
      <vt:lpstr>          Annonce Diagnostique +++</vt:lpstr>
      <vt:lpstr>Optimisme</vt:lpstr>
      <vt:lpstr>Diabète Gestationnel      Pena Problem !</vt:lpstr>
      <vt:lpstr>LANGUAGE WHY IT MATTERS     ADA 2017</vt:lpstr>
      <vt:lpstr>Les mots et les maux</vt:lpstr>
      <vt:lpstr>                              La diabète.  </vt:lpstr>
      <vt:lpstr>Le corps est une troisième personne</vt:lpstr>
      <vt:lpstr>Présentation PowerPoint</vt:lpstr>
      <vt:lpstr>HYPOTHESE      AKOZ ?</vt:lpstr>
      <vt:lpstr>HYPOTHESE      AKOZ ?</vt:lpstr>
      <vt:lpstr>                          Traitement local             .                   </vt:lpstr>
      <vt:lpstr>Les freins à la titration de l’insuline basale </vt:lpstr>
      <vt:lpstr>Croyances </vt:lpstr>
      <vt:lpstr>                              Menaces</vt:lpstr>
      <vt:lpstr>                              Menaces</vt:lpstr>
      <vt:lpstr>                                   Poids</vt:lpstr>
      <vt:lpstr>                                   Poids</vt:lpstr>
      <vt:lpstr>                  EXPERIENCE DOULOUREUSE</vt:lpstr>
      <vt:lpstr>                  EXPERIENCE DOULOUREUSE</vt:lpstr>
      <vt:lpstr>Que Signifie l’Insuline pour le patient ? </vt:lpstr>
      <vt:lpstr>                    L’ estime de l’ autre</vt:lpstr>
      <vt:lpstr>                    Procéder par Etapes</vt:lpstr>
      <vt:lpstr>                           Bélonéphobie   </vt:lpstr>
      <vt:lpstr>DEUX TYPES DE DIABETE</vt:lpstr>
      <vt:lpstr>Présentation PowerPoint</vt:lpstr>
      <vt:lpstr> Complication Diabète</vt:lpstr>
      <vt:lpstr>AUTONOMIE</vt:lpstr>
      <vt:lpstr>REUNION 2013   INSULINES</vt:lpstr>
      <vt:lpstr>SOINS INFIRMIERS Région Est</vt:lpstr>
      <vt:lpstr>                 TAKE HOME MESSAGE</vt:lpstr>
      <vt:lpstr>MERCI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Hellin, Sebastien (SAF) /FR</dc:creator>
  <cp:lastModifiedBy>faizal Hossenbocus</cp:lastModifiedBy>
  <cp:revision>1</cp:revision>
  <dcterms:created xsi:type="dcterms:W3CDTF">2020-12-08T14:38:46Z</dcterms:created>
  <dcterms:modified xsi:type="dcterms:W3CDTF">2020-12-17T19:03:40Z</dcterms:modified>
</cp:coreProperties>
</file>