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1"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2" r:id="rId27"/>
    <p:sldId id="280" r:id="rId28"/>
    <p:sldId id="283" r:id="rId29"/>
    <p:sldId id="284" r:id="rId30"/>
    <p:sldId id="285" r:id="rId31"/>
    <p:sldId id="286" r:id="rId32"/>
    <p:sldId id="287" r:id="rId33"/>
    <p:sldId id="288" r:id="rId34"/>
    <p:sldId id="289" r:id="rId35"/>
    <p:sldId id="290" r:id="rId3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5" autoAdjust="0"/>
    <p:restoredTop sz="94660"/>
  </p:normalViewPr>
  <p:slideViewPr>
    <p:cSldViewPr snapToGrid="0">
      <p:cViewPr varScale="1">
        <p:scale>
          <a:sx n="113" d="100"/>
          <a:sy n="113" d="100"/>
        </p:scale>
        <p:origin x="33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F77A3A7-0A97-42F9-9F67-76799C98D044}"/>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RE"/>
          </a:p>
        </p:txBody>
      </p:sp>
      <p:sp>
        <p:nvSpPr>
          <p:cNvPr id="3" name="Sous-titre 2">
            <a:extLst>
              <a:ext uri="{FF2B5EF4-FFF2-40B4-BE49-F238E27FC236}">
                <a16:creationId xmlns:a16="http://schemas.microsoft.com/office/drawing/2014/main" id="{C86D8AED-F267-44AD-8AE7-7F909E5987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RE"/>
          </a:p>
        </p:txBody>
      </p:sp>
      <p:sp>
        <p:nvSpPr>
          <p:cNvPr id="4" name="Espace réservé de la date 3">
            <a:extLst>
              <a:ext uri="{FF2B5EF4-FFF2-40B4-BE49-F238E27FC236}">
                <a16:creationId xmlns:a16="http://schemas.microsoft.com/office/drawing/2014/main" id="{91AF0FC4-6992-4E15-B0C8-3CCF73FC9D07}"/>
              </a:ext>
            </a:extLst>
          </p:cNvPr>
          <p:cNvSpPr>
            <a:spLocks noGrp="1"/>
          </p:cNvSpPr>
          <p:nvPr>
            <p:ph type="dt" sz="half" idx="10"/>
          </p:nvPr>
        </p:nvSpPr>
        <p:spPr/>
        <p:txBody>
          <a:bodyPr/>
          <a:lstStyle/>
          <a:p>
            <a:fld id="{C5C26BAF-2949-4C71-BF5D-2B221472BFA6}" type="datetimeFigureOut">
              <a:rPr lang="fr-RE" smtClean="0"/>
              <a:t>02/03/2023</a:t>
            </a:fld>
            <a:endParaRPr lang="fr-RE"/>
          </a:p>
        </p:txBody>
      </p:sp>
      <p:sp>
        <p:nvSpPr>
          <p:cNvPr id="5" name="Espace réservé du pied de page 4">
            <a:extLst>
              <a:ext uri="{FF2B5EF4-FFF2-40B4-BE49-F238E27FC236}">
                <a16:creationId xmlns:a16="http://schemas.microsoft.com/office/drawing/2014/main" id="{E68F139B-C982-4761-9D98-A4A7BAFE3C32}"/>
              </a:ext>
            </a:extLst>
          </p:cNvPr>
          <p:cNvSpPr>
            <a:spLocks noGrp="1"/>
          </p:cNvSpPr>
          <p:nvPr>
            <p:ph type="ftr" sz="quarter" idx="11"/>
          </p:nvPr>
        </p:nvSpPr>
        <p:spPr/>
        <p:txBody>
          <a:bodyPr/>
          <a:lstStyle/>
          <a:p>
            <a:endParaRPr lang="fr-RE"/>
          </a:p>
        </p:txBody>
      </p:sp>
      <p:sp>
        <p:nvSpPr>
          <p:cNvPr id="6" name="Espace réservé du numéro de diapositive 5">
            <a:extLst>
              <a:ext uri="{FF2B5EF4-FFF2-40B4-BE49-F238E27FC236}">
                <a16:creationId xmlns:a16="http://schemas.microsoft.com/office/drawing/2014/main" id="{7828E758-44E0-423A-B186-29B4C9307C72}"/>
              </a:ext>
            </a:extLst>
          </p:cNvPr>
          <p:cNvSpPr>
            <a:spLocks noGrp="1"/>
          </p:cNvSpPr>
          <p:nvPr>
            <p:ph type="sldNum" sz="quarter" idx="12"/>
          </p:nvPr>
        </p:nvSpPr>
        <p:spPr/>
        <p:txBody>
          <a:bodyPr/>
          <a:lstStyle/>
          <a:p>
            <a:fld id="{352B3099-50AA-4817-9B44-854C934CA22D}" type="slidenum">
              <a:rPr lang="fr-RE" smtClean="0"/>
              <a:t>‹N°›</a:t>
            </a:fld>
            <a:endParaRPr lang="fr-RE"/>
          </a:p>
        </p:txBody>
      </p:sp>
    </p:spTree>
    <p:extLst>
      <p:ext uri="{BB962C8B-B14F-4D97-AF65-F5344CB8AC3E}">
        <p14:creationId xmlns:p14="http://schemas.microsoft.com/office/powerpoint/2010/main" val="2537242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977DC61-1A88-432D-A4AC-ADC592C6F566}"/>
              </a:ext>
            </a:extLst>
          </p:cNvPr>
          <p:cNvSpPr>
            <a:spLocks noGrp="1"/>
          </p:cNvSpPr>
          <p:nvPr>
            <p:ph type="title"/>
          </p:nvPr>
        </p:nvSpPr>
        <p:spPr/>
        <p:txBody>
          <a:bodyPr/>
          <a:lstStyle/>
          <a:p>
            <a:r>
              <a:rPr lang="fr-FR"/>
              <a:t>Modifiez le style du titre</a:t>
            </a:r>
            <a:endParaRPr lang="fr-RE"/>
          </a:p>
        </p:txBody>
      </p:sp>
      <p:sp>
        <p:nvSpPr>
          <p:cNvPr id="3" name="Espace réservé du texte vertical 2">
            <a:extLst>
              <a:ext uri="{FF2B5EF4-FFF2-40B4-BE49-F238E27FC236}">
                <a16:creationId xmlns:a16="http://schemas.microsoft.com/office/drawing/2014/main" id="{57DB72AD-BE6B-4BDB-AB2B-EBDD8506BF1A}"/>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RE"/>
          </a:p>
        </p:txBody>
      </p:sp>
      <p:sp>
        <p:nvSpPr>
          <p:cNvPr id="4" name="Espace réservé de la date 3">
            <a:extLst>
              <a:ext uri="{FF2B5EF4-FFF2-40B4-BE49-F238E27FC236}">
                <a16:creationId xmlns:a16="http://schemas.microsoft.com/office/drawing/2014/main" id="{BC38824D-530D-400E-BE9E-3D678A13B443}"/>
              </a:ext>
            </a:extLst>
          </p:cNvPr>
          <p:cNvSpPr>
            <a:spLocks noGrp="1"/>
          </p:cNvSpPr>
          <p:nvPr>
            <p:ph type="dt" sz="half" idx="10"/>
          </p:nvPr>
        </p:nvSpPr>
        <p:spPr/>
        <p:txBody>
          <a:bodyPr/>
          <a:lstStyle/>
          <a:p>
            <a:fld id="{C5C26BAF-2949-4C71-BF5D-2B221472BFA6}" type="datetimeFigureOut">
              <a:rPr lang="fr-RE" smtClean="0"/>
              <a:t>02/03/2023</a:t>
            </a:fld>
            <a:endParaRPr lang="fr-RE"/>
          </a:p>
        </p:txBody>
      </p:sp>
      <p:sp>
        <p:nvSpPr>
          <p:cNvPr id="5" name="Espace réservé du pied de page 4">
            <a:extLst>
              <a:ext uri="{FF2B5EF4-FFF2-40B4-BE49-F238E27FC236}">
                <a16:creationId xmlns:a16="http://schemas.microsoft.com/office/drawing/2014/main" id="{5D9BE0AE-5E76-4D18-B350-6AF181ED64A6}"/>
              </a:ext>
            </a:extLst>
          </p:cNvPr>
          <p:cNvSpPr>
            <a:spLocks noGrp="1"/>
          </p:cNvSpPr>
          <p:nvPr>
            <p:ph type="ftr" sz="quarter" idx="11"/>
          </p:nvPr>
        </p:nvSpPr>
        <p:spPr/>
        <p:txBody>
          <a:bodyPr/>
          <a:lstStyle/>
          <a:p>
            <a:endParaRPr lang="fr-RE"/>
          </a:p>
        </p:txBody>
      </p:sp>
      <p:sp>
        <p:nvSpPr>
          <p:cNvPr id="6" name="Espace réservé du numéro de diapositive 5">
            <a:extLst>
              <a:ext uri="{FF2B5EF4-FFF2-40B4-BE49-F238E27FC236}">
                <a16:creationId xmlns:a16="http://schemas.microsoft.com/office/drawing/2014/main" id="{0E936375-5A8E-4BFB-A4D7-F775ABDE2D4C}"/>
              </a:ext>
            </a:extLst>
          </p:cNvPr>
          <p:cNvSpPr>
            <a:spLocks noGrp="1"/>
          </p:cNvSpPr>
          <p:nvPr>
            <p:ph type="sldNum" sz="quarter" idx="12"/>
          </p:nvPr>
        </p:nvSpPr>
        <p:spPr/>
        <p:txBody>
          <a:bodyPr/>
          <a:lstStyle/>
          <a:p>
            <a:fld id="{352B3099-50AA-4817-9B44-854C934CA22D}" type="slidenum">
              <a:rPr lang="fr-RE" smtClean="0"/>
              <a:t>‹N°›</a:t>
            </a:fld>
            <a:endParaRPr lang="fr-RE"/>
          </a:p>
        </p:txBody>
      </p:sp>
    </p:spTree>
    <p:extLst>
      <p:ext uri="{BB962C8B-B14F-4D97-AF65-F5344CB8AC3E}">
        <p14:creationId xmlns:p14="http://schemas.microsoft.com/office/powerpoint/2010/main" val="3382708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450143BF-EF0F-45E2-81F3-1F2169FECD7B}"/>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RE"/>
          </a:p>
        </p:txBody>
      </p:sp>
      <p:sp>
        <p:nvSpPr>
          <p:cNvPr id="3" name="Espace réservé du texte vertical 2">
            <a:extLst>
              <a:ext uri="{FF2B5EF4-FFF2-40B4-BE49-F238E27FC236}">
                <a16:creationId xmlns:a16="http://schemas.microsoft.com/office/drawing/2014/main" id="{C65E855D-AC0A-4AA9-848F-838129CF44D5}"/>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RE"/>
          </a:p>
        </p:txBody>
      </p:sp>
      <p:sp>
        <p:nvSpPr>
          <p:cNvPr id="4" name="Espace réservé de la date 3">
            <a:extLst>
              <a:ext uri="{FF2B5EF4-FFF2-40B4-BE49-F238E27FC236}">
                <a16:creationId xmlns:a16="http://schemas.microsoft.com/office/drawing/2014/main" id="{41F94C31-64CD-4F0F-827A-F77243ED41B4}"/>
              </a:ext>
            </a:extLst>
          </p:cNvPr>
          <p:cNvSpPr>
            <a:spLocks noGrp="1"/>
          </p:cNvSpPr>
          <p:nvPr>
            <p:ph type="dt" sz="half" idx="10"/>
          </p:nvPr>
        </p:nvSpPr>
        <p:spPr/>
        <p:txBody>
          <a:bodyPr/>
          <a:lstStyle/>
          <a:p>
            <a:fld id="{C5C26BAF-2949-4C71-BF5D-2B221472BFA6}" type="datetimeFigureOut">
              <a:rPr lang="fr-RE" smtClean="0"/>
              <a:t>02/03/2023</a:t>
            </a:fld>
            <a:endParaRPr lang="fr-RE"/>
          </a:p>
        </p:txBody>
      </p:sp>
      <p:sp>
        <p:nvSpPr>
          <p:cNvPr id="5" name="Espace réservé du pied de page 4">
            <a:extLst>
              <a:ext uri="{FF2B5EF4-FFF2-40B4-BE49-F238E27FC236}">
                <a16:creationId xmlns:a16="http://schemas.microsoft.com/office/drawing/2014/main" id="{7D9ADE95-6203-46C8-BEC7-34647327122B}"/>
              </a:ext>
            </a:extLst>
          </p:cNvPr>
          <p:cNvSpPr>
            <a:spLocks noGrp="1"/>
          </p:cNvSpPr>
          <p:nvPr>
            <p:ph type="ftr" sz="quarter" idx="11"/>
          </p:nvPr>
        </p:nvSpPr>
        <p:spPr/>
        <p:txBody>
          <a:bodyPr/>
          <a:lstStyle/>
          <a:p>
            <a:endParaRPr lang="fr-RE"/>
          </a:p>
        </p:txBody>
      </p:sp>
      <p:sp>
        <p:nvSpPr>
          <p:cNvPr id="6" name="Espace réservé du numéro de diapositive 5">
            <a:extLst>
              <a:ext uri="{FF2B5EF4-FFF2-40B4-BE49-F238E27FC236}">
                <a16:creationId xmlns:a16="http://schemas.microsoft.com/office/drawing/2014/main" id="{A7D1ADDA-9717-4596-A839-46C3B2EFB94A}"/>
              </a:ext>
            </a:extLst>
          </p:cNvPr>
          <p:cNvSpPr>
            <a:spLocks noGrp="1"/>
          </p:cNvSpPr>
          <p:nvPr>
            <p:ph type="sldNum" sz="quarter" idx="12"/>
          </p:nvPr>
        </p:nvSpPr>
        <p:spPr/>
        <p:txBody>
          <a:bodyPr/>
          <a:lstStyle/>
          <a:p>
            <a:fld id="{352B3099-50AA-4817-9B44-854C934CA22D}" type="slidenum">
              <a:rPr lang="fr-RE" smtClean="0"/>
              <a:t>‹N°›</a:t>
            </a:fld>
            <a:endParaRPr lang="fr-RE"/>
          </a:p>
        </p:txBody>
      </p:sp>
    </p:spTree>
    <p:extLst>
      <p:ext uri="{BB962C8B-B14F-4D97-AF65-F5344CB8AC3E}">
        <p14:creationId xmlns:p14="http://schemas.microsoft.com/office/powerpoint/2010/main" val="513574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C958617-615B-44EF-BAF1-D1942D3BFB7D}"/>
              </a:ext>
            </a:extLst>
          </p:cNvPr>
          <p:cNvSpPr>
            <a:spLocks noGrp="1"/>
          </p:cNvSpPr>
          <p:nvPr>
            <p:ph type="title"/>
          </p:nvPr>
        </p:nvSpPr>
        <p:spPr/>
        <p:txBody>
          <a:bodyPr/>
          <a:lstStyle/>
          <a:p>
            <a:r>
              <a:rPr lang="fr-FR"/>
              <a:t>Modifiez le style du titre</a:t>
            </a:r>
            <a:endParaRPr lang="fr-RE"/>
          </a:p>
        </p:txBody>
      </p:sp>
      <p:sp>
        <p:nvSpPr>
          <p:cNvPr id="3" name="Espace réservé du contenu 2">
            <a:extLst>
              <a:ext uri="{FF2B5EF4-FFF2-40B4-BE49-F238E27FC236}">
                <a16:creationId xmlns:a16="http://schemas.microsoft.com/office/drawing/2014/main" id="{B064E0D8-12B1-41BA-95DB-1954BD1EBBEC}"/>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RE"/>
          </a:p>
        </p:txBody>
      </p:sp>
      <p:sp>
        <p:nvSpPr>
          <p:cNvPr id="4" name="Espace réservé de la date 3">
            <a:extLst>
              <a:ext uri="{FF2B5EF4-FFF2-40B4-BE49-F238E27FC236}">
                <a16:creationId xmlns:a16="http://schemas.microsoft.com/office/drawing/2014/main" id="{8062FE01-6226-472F-9278-BA5A2F17CAF0}"/>
              </a:ext>
            </a:extLst>
          </p:cNvPr>
          <p:cNvSpPr>
            <a:spLocks noGrp="1"/>
          </p:cNvSpPr>
          <p:nvPr>
            <p:ph type="dt" sz="half" idx="10"/>
          </p:nvPr>
        </p:nvSpPr>
        <p:spPr/>
        <p:txBody>
          <a:bodyPr/>
          <a:lstStyle/>
          <a:p>
            <a:fld id="{C5C26BAF-2949-4C71-BF5D-2B221472BFA6}" type="datetimeFigureOut">
              <a:rPr lang="fr-RE" smtClean="0"/>
              <a:t>02/03/2023</a:t>
            </a:fld>
            <a:endParaRPr lang="fr-RE"/>
          </a:p>
        </p:txBody>
      </p:sp>
      <p:sp>
        <p:nvSpPr>
          <p:cNvPr id="5" name="Espace réservé du pied de page 4">
            <a:extLst>
              <a:ext uri="{FF2B5EF4-FFF2-40B4-BE49-F238E27FC236}">
                <a16:creationId xmlns:a16="http://schemas.microsoft.com/office/drawing/2014/main" id="{85499E8A-3982-4258-8990-165402B83477}"/>
              </a:ext>
            </a:extLst>
          </p:cNvPr>
          <p:cNvSpPr>
            <a:spLocks noGrp="1"/>
          </p:cNvSpPr>
          <p:nvPr>
            <p:ph type="ftr" sz="quarter" idx="11"/>
          </p:nvPr>
        </p:nvSpPr>
        <p:spPr/>
        <p:txBody>
          <a:bodyPr/>
          <a:lstStyle/>
          <a:p>
            <a:endParaRPr lang="fr-RE"/>
          </a:p>
        </p:txBody>
      </p:sp>
      <p:sp>
        <p:nvSpPr>
          <p:cNvPr id="6" name="Espace réservé du numéro de diapositive 5">
            <a:extLst>
              <a:ext uri="{FF2B5EF4-FFF2-40B4-BE49-F238E27FC236}">
                <a16:creationId xmlns:a16="http://schemas.microsoft.com/office/drawing/2014/main" id="{A471BB4C-BEEC-4F15-A153-D88E38BA4606}"/>
              </a:ext>
            </a:extLst>
          </p:cNvPr>
          <p:cNvSpPr>
            <a:spLocks noGrp="1"/>
          </p:cNvSpPr>
          <p:nvPr>
            <p:ph type="sldNum" sz="quarter" idx="12"/>
          </p:nvPr>
        </p:nvSpPr>
        <p:spPr/>
        <p:txBody>
          <a:bodyPr/>
          <a:lstStyle/>
          <a:p>
            <a:fld id="{352B3099-50AA-4817-9B44-854C934CA22D}" type="slidenum">
              <a:rPr lang="fr-RE" smtClean="0"/>
              <a:t>‹N°›</a:t>
            </a:fld>
            <a:endParaRPr lang="fr-RE"/>
          </a:p>
        </p:txBody>
      </p:sp>
    </p:spTree>
    <p:extLst>
      <p:ext uri="{BB962C8B-B14F-4D97-AF65-F5344CB8AC3E}">
        <p14:creationId xmlns:p14="http://schemas.microsoft.com/office/powerpoint/2010/main" val="1135828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CAC2136-7CF4-40B9-9A99-4C4D29911FAE}"/>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RE"/>
          </a:p>
        </p:txBody>
      </p:sp>
      <p:sp>
        <p:nvSpPr>
          <p:cNvPr id="3" name="Espace réservé du texte 2">
            <a:extLst>
              <a:ext uri="{FF2B5EF4-FFF2-40B4-BE49-F238E27FC236}">
                <a16:creationId xmlns:a16="http://schemas.microsoft.com/office/drawing/2014/main" id="{8B413284-CFF2-4E5E-BC74-3499785C9B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9C5B0BE5-8E25-41FE-ABCF-FF1A4F078307}"/>
              </a:ext>
            </a:extLst>
          </p:cNvPr>
          <p:cNvSpPr>
            <a:spLocks noGrp="1"/>
          </p:cNvSpPr>
          <p:nvPr>
            <p:ph type="dt" sz="half" idx="10"/>
          </p:nvPr>
        </p:nvSpPr>
        <p:spPr/>
        <p:txBody>
          <a:bodyPr/>
          <a:lstStyle/>
          <a:p>
            <a:fld id="{C5C26BAF-2949-4C71-BF5D-2B221472BFA6}" type="datetimeFigureOut">
              <a:rPr lang="fr-RE" smtClean="0"/>
              <a:t>02/03/2023</a:t>
            </a:fld>
            <a:endParaRPr lang="fr-RE"/>
          </a:p>
        </p:txBody>
      </p:sp>
      <p:sp>
        <p:nvSpPr>
          <p:cNvPr id="5" name="Espace réservé du pied de page 4">
            <a:extLst>
              <a:ext uri="{FF2B5EF4-FFF2-40B4-BE49-F238E27FC236}">
                <a16:creationId xmlns:a16="http://schemas.microsoft.com/office/drawing/2014/main" id="{A3E12174-A49F-49FC-9F0F-FC1E98F4382D}"/>
              </a:ext>
            </a:extLst>
          </p:cNvPr>
          <p:cNvSpPr>
            <a:spLocks noGrp="1"/>
          </p:cNvSpPr>
          <p:nvPr>
            <p:ph type="ftr" sz="quarter" idx="11"/>
          </p:nvPr>
        </p:nvSpPr>
        <p:spPr/>
        <p:txBody>
          <a:bodyPr/>
          <a:lstStyle/>
          <a:p>
            <a:endParaRPr lang="fr-RE"/>
          </a:p>
        </p:txBody>
      </p:sp>
      <p:sp>
        <p:nvSpPr>
          <p:cNvPr id="6" name="Espace réservé du numéro de diapositive 5">
            <a:extLst>
              <a:ext uri="{FF2B5EF4-FFF2-40B4-BE49-F238E27FC236}">
                <a16:creationId xmlns:a16="http://schemas.microsoft.com/office/drawing/2014/main" id="{C9277B42-F42E-4AB1-B4A2-6D573BC1CF81}"/>
              </a:ext>
            </a:extLst>
          </p:cNvPr>
          <p:cNvSpPr>
            <a:spLocks noGrp="1"/>
          </p:cNvSpPr>
          <p:nvPr>
            <p:ph type="sldNum" sz="quarter" idx="12"/>
          </p:nvPr>
        </p:nvSpPr>
        <p:spPr/>
        <p:txBody>
          <a:bodyPr/>
          <a:lstStyle/>
          <a:p>
            <a:fld id="{352B3099-50AA-4817-9B44-854C934CA22D}" type="slidenum">
              <a:rPr lang="fr-RE" smtClean="0"/>
              <a:t>‹N°›</a:t>
            </a:fld>
            <a:endParaRPr lang="fr-RE"/>
          </a:p>
        </p:txBody>
      </p:sp>
    </p:spTree>
    <p:extLst>
      <p:ext uri="{BB962C8B-B14F-4D97-AF65-F5344CB8AC3E}">
        <p14:creationId xmlns:p14="http://schemas.microsoft.com/office/powerpoint/2010/main" val="4071933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C17559F-7D69-4353-851E-B9AB52F125A2}"/>
              </a:ext>
            </a:extLst>
          </p:cNvPr>
          <p:cNvSpPr>
            <a:spLocks noGrp="1"/>
          </p:cNvSpPr>
          <p:nvPr>
            <p:ph type="title"/>
          </p:nvPr>
        </p:nvSpPr>
        <p:spPr/>
        <p:txBody>
          <a:bodyPr/>
          <a:lstStyle/>
          <a:p>
            <a:r>
              <a:rPr lang="fr-FR"/>
              <a:t>Modifiez le style du titre</a:t>
            </a:r>
            <a:endParaRPr lang="fr-RE"/>
          </a:p>
        </p:txBody>
      </p:sp>
      <p:sp>
        <p:nvSpPr>
          <p:cNvPr id="3" name="Espace réservé du contenu 2">
            <a:extLst>
              <a:ext uri="{FF2B5EF4-FFF2-40B4-BE49-F238E27FC236}">
                <a16:creationId xmlns:a16="http://schemas.microsoft.com/office/drawing/2014/main" id="{A2FD5D3E-5F41-4978-8A0F-CDF9A78C4EF1}"/>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RE"/>
          </a:p>
        </p:txBody>
      </p:sp>
      <p:sp>
        <p:nvSpPr>
          <p:cNvPr id="4" name="Espace réservé du contenu 3">
            <a:extLst>
              <a:ext uri="{FF2B5EF4-FFF2-40B4-BE49-F238E27FC236}">
                <a16:creationId xmlns:a16="http://schemas.microsoft.com/office/drawing/2014/main" id="{12AFB646-1DED-415F-ACF5-EB69B09AAB5C}"/>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RE"/>
          </a:p>
        </p:txBody>
      </p:sp>
      <p:sp>
        <p:nvSpPr>
          <p:cNvPr id="5" name="Espace réservé de la date 4">
            <a:extLst>
              <a:ext uri="{FF2B5EF4-FFF2-40B4-BE49-F238E27FC236}">
                <a16:creationId xmlns:a16="http://schemas.microsoft.com/office/drawing/2014/main" id="{C093BBBD-F78D-4BAB-9A88-A5E427FFCC3D}"/>
              </a:ext>
            </a:extLst>
          </p:cNvPr>
          <p:cNvSpPr>
            <a:spLocks noGrp="1"/>
          </p:cNvSpPr>
          <p:nvPr>
            <p:ph type="dt" sz="half" idx="10"/>
          </p:nvPr>
        </p:nvSpPr>
        <p:spPr/>
        <p:txBody>
          <a:bodyPr/>
          <a:lstStyle/>
          <a:p>
            <a:fld id="{C5C26BAF-2949-4C71-BF5D-2B221472BFA6}" type="datetimeFigureOut">
              <a:rPr lang="fr-RE" smtClean="0"/>
              <a:t>02/03/2023</a:t>
            </a:fld>
            <a:endParaRPr lang="fr-RE"/>
          </a:p>
        </p:txBody>
      </p:sp>
      <p:sp>
        <p:nvSpPr>
          <p:cNvPr id="6" name="Espace réservé du pied de page 5">
            <a:extLst>
              <a:ext uri="{FF2B5EF4-FFF2-40B4-BE49-F238E27FC236}">
                <a16:creationId xmlns:a16="http://schemas.microsoft.com/office/drawing/2014/main" id="{CEDAC354-8C70-4644-9018-FBEC1A9EFD69}"/>
              </a:ext>
            </a:extLst>
          </p:cNvPr>
          <p:cNvSpPr>
            <a:spLocks noGrp="1"/>
          </p:cNvSpPr>
          <p:nvPr>
            <p:ph type="ftr" sz="quarter" idx="11"/>
          </p:nvPr>
        </p:nvSpPr>
        <p:spPr/>
        <p:txBody>
          <a:bodyPr/>
          <a:lstStyle/>
          <a:p>
            <a:endParaRPr lang="fr-RE"/>
          </a:p>
        </p:txBody>
      </p:sp>
      <p:sp>
        <p:nvSpPr>
          <p:cNvPr id="7" name="Espace réservé du numéro de diapositive 6">
            <a:extLst>
              <a:ext uri="{FF2B5EF4-FFF2-40B4-BE49-F238E27FC236}">
                <a16:creationId xmlns:a16="http://schemas.microsoft.com/office/drawing/2014/main" id="{9D6A11D8-1D23-4C24-9C56-775942FC735C}"/>
              </a:ext>
            </a:extLst>
          </p:cNvPr>
          <p:cNvSpPr>
            <a:spLocks noGrp="1"/>
          </p:cNvSpPr>
          <p:nvPr>
            <p:ph type="sldNum" sz="quarter" idx="12"/>
          </p:nvPr>
        </p:nvSpPr>
        <p:spPr/>
        <p:txBody>
          <a:bodyPr/>
          <a:lstStyle/>
          <a:p>
            <a:fld id="{352B3099-50AA-4817-9B44-854C934CA22D}" type="slidenum">
              <a:rPr lang="fr-RE" smtClean="0"/>
              <a:t>‹N°›</a:t>
            </a:fld>
            <a:endParaRPr lang="fr-RE"/>
          </a:p>
        </p:txBody>
      </p:sp>
    </p:spTree>
    <p:extLst>
      <p:ext uri="{BB962C8B-B14F-4D97-AF65-F5344CB8AC3E}">
        <p14:creationId xmlns:p14="http://schemas.microsoft.com/office/powerpoint/2010/main" val="579622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B4468A4-C3A5-43ED-BABA-3B665D3818B5}"/>
              </a:ext>
            </a:extLst>
          </p:cNvPr>
          <p:cNvSpPr>
            <a:spLocks noGrp="1"/>
          </p:cNvSpPr>
          <p:nvPr>
            <p:ph type="title"/>
          </p:nvPr>
        </p:nvSpPr>
        <p:spPr>
          <a:xfrm>
            <a:off x="839788" y="365125"/>
            <a:ext cx="10515600" cy="1325563"/>
          </a:xfrm>
        </p:spPr>
        <p:txBody>
          <a:bodyPr/>
          <a:lstStyle/>
          <a:p>
            <a:r>
              <a:rPr lang="fr-FR"/>
              <a:t>Modifiez le style du titre</a:t>
            </a:r>
            <a:endParaRPr lang="fr-RE"/>
          </a:p>
        </p:txBody>
      </p:sp>
      <p:sp>
        <p:nvSpPr>
          <p:cNvPr id="3" name="Espace réservé du texte 2">
            <a:extLst>
              <a:ext uri="{FF2B5EF4-FFF2-40B4-BE49-F238E27FC236}">
                <a16:creationId xmlns:a16="http://schemas.microsoft.com/office/drawing/2014/main" id="{854EC79F-14D1-4928-851F-7789BBCC25B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A8BD2A0C-B1C9-46C4-A9DF-2804AD23E029}"/>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RE"/>
          </a:p>
        </p:txBody>
      </p:sp>
      <p:sp>
        <p:nvSpPr>
          <p:cNvPr id="5" name="Espace réservé du texte 4">
            <a:extLst>
              <a:ext uri="{FF2B5EF4-FFF2-40B4-BE49-F238E27FC236}">
                <a16:creationId xmlns:a16="http://schemas.microsoft.com/office/drawing/2014/main" id="{0A79A0FD-C581-4FAA-8047-820F4924E53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93AC7C26-E423-47B7-A500-7088CCEADCD6}"/>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RE"/>
          </a:p>
        </p:txBody>
      </p:sp>
      <p:sp>
        <p:nvSpPr>
          <p:cNvPr id="7" name="Espace réservé de la date 6">
            <a:extLst>
              <a:ext uri="{FF2B5EF4-FFF2-40B4-BE49-F238E27FC236}">
                <a16:creationId xmlns:a16="http://schemas.microsoft.com/office/drawing/2014/main" id="{27AB49E5-12C5-45AE-81AD-ABF1D0889B14}"/>
              </a:ext>
            </a:extLst>
          </p:cNvPr>
          <p:cNvSpPr>
            <a:spLocks noGrp="1"/>
          </p:cNvSpPr>
          <p:nvPr>
            <p:ph type="dt" sz="half" idx="10"/>
          </p:nvPr>
        </p:nvSpPr>
        <p:spPr/>
        <p:txBody>
          <a:bodyPr/>
          <a:lstStyle/>
          <a:p>
            <a:fld id="{C5C26BAF-2949-4C71-BF5D-2B221472BFA6}" type="datetimeFigureOut">
              <a:rPr lang="fr-RE" smtClean="0"/>
              <a:t>02/03/2023</a:t>
            </a:fld>
            <a:endParaRPr lang="fr-RE"/>
          </a:p>
        </p:txBody>
      </p:sp>
      <p:sp>
        <p:nvSpPr>
          <p:cNvPr id="8" name="Espace réservé du pied de page 7">
            <a:extLst>
              <a:ext uri="{FF2B5EF4-FFF2-40B4-BE49-F238E27FC236}">
                <a16:creationId xmlns:a16="http://schemas.microsoft.com/office/drawing/2014/main" id="{5070057E-FE90-4264-B08B-0BC2467FFC6A}"/>
              </a:ext>
            </a:extLst>
          </p:cNvPr>
          <p:cNvSpPr>
            <a:spLocks noGrp="1"/>
          </p:cNvSpPr>
          <p:nvPr>
            <p:ph type="ftr" sz="quarter" idx="11"/>
          </p:nvPr>
        </p:nvSpPr>
        <p:spPr/>
        <p:txBody>
          <a:bodyPr/>
          <a:lstStyle/>
          <a:p>
            <a:endParaRPr lang="fr-RE"/>
          </a:p>
        </p:txBody>
      </p:sp>
      <p:sp>
        <p:nvSpPr>
          <p:cNvPr id="9" name="Espace réservé du numéro de diapositive 8">
            <a:extLst>
              <a:ext uri="{FF2B5EF4-FFF2-40B4-BE49-F238E27FC236}">
                <a16:creationId xmlns:a16="http://schemas.microsoft.com/office/drawing/2014/main" id="{05845681-C3BF-485C-8EBF-EBF106BB821A}"/>
              </a:ext>
            </a:extLst>
          </p:cNvPr>
          <p:cNvSpPr>
            <a:spLocks noGrp="1"/>
          </p:cNvSpPr>
          <p:nvPr>
            <p:ph type="sldNum" sz="quarter" idx="12"/>
          </p:nvPr>
        </p:nvSpPr>
        <p:spPr/>
        <p:txBody>
          <a:bodyPr/>
          <a:lstStyle/>
          <a:p>
            <a:fld id="{352B3099-50AA-4817-9B44-854C934CA22D}" type="slidenum">
              <a:rPr lang="fr-RE" smtClean="0"/>
              <a:t>‹N°›</a:t>
            </a:fld>
            <a:endParaRPr lang="fr-RE"/>
          </a:p>
        </p:txBody>
      </p:sp>
    </p:spTree>
    <p:extLst>
      <p:ext uri="{BB962C8B-B14F-4D97-AF65-F5344CB8AC3E}">
        <p14:creationId xmlns:p14="http://schemas.microsoft.com/office/powerpoint/2010/main" val="1294539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D0F58F4-AB4D-4AA9-BCFC-0EC3D83CEBE8}"/>
              </a:ext>
            </a:extLst>
          </p:cNvPr>
          <p:cNvSpPr>
            <a:spLocks noGrp="1"/>
          </p:cNvSpPr>
          <p:nvPr>
            <p:ph type="title"/>
          </p:nvPr>
        </p:nvSpPr>
        <p:spPr/>
        <p:txBody>
          <a:bodyPr/>
          <a:lstStyle/>
          <a:p>
            <a:r>
              <a:rPr lang="fr-FR"/>
              <a:t>Modifiez le style du titre</a:t>
            </a:r>
            <a:endParaRPr lang="fr-RE"/>
          </a:p>
        </p:txBody>
      </p:sp>
      <p:sp>
        <p:nvSpPr>
          <p:cNvPr id="3" name="Espace réservé de la date 2">
            <a:extLst>
              <a:ext uri="{FF2B5EF4-FFF2-40B4-BE49-F238E27FC236}">
                <a16:creationId xmlns:a16="http://schemas.microsoft.com/office/drawing/2014/main" id="{F73F78B7-8D4F-4A1A-8F01-05E9708D331D}"/>
              </a:ext>
            </a:extLst>
          </p:cNvPr>
          <p:cNvSpPr>
            <a:spLocks noGrp="1"/>
          </p:cNvSpPr>
          <p:nvPr>
            <p:ph type="dt" sz="half" idx="10"/>
          </p:nvPr>
        </p:nvSpPr>
        <p:spPr/>
        <p:txBody>
          <a:bodyPr/>
          <a:lstStyle/>
          <a:p>
            <a:fld id="{C5C26BAF-2949-4C71-BF5D-2B221472BFA6}" type="datetimeFigureOut">
              <a:rPr lang="fr-RE" smtClean="0"/>
              <a:t>02/03/2023</a:t>
            </a:fld>
            <a:endParaRPr lang="fr-RE"/>
          </a:p>
        </p:txBody>
      </p:sp>
      <p:sp>
        <p:nvSpPr>
          <p:cNvPr id="4" name="Espace réservé du pied de page 3">
            <a:extLst>
              <a:ext uri="{FF2B5EF4-FFF2-40B4-BE49-F238E27FC236}">
                <a16:creationId xmlns:a16="http://schemas.microsoft.com/office/drawing/2014/main" id="{32DE35BF-BA56-45FE-9272-9454603E595D}"/>
              </a:ext>
            </a:extLst>
          </p:cNvPr>
          <p:cNvSpPr>
            <a:spLocks noGrp="1"/>
          </p:cNvSpPr>
          <p:nvPr>
            <p:ph type="ftr" sz="quarter" idx="11"/>
          </p:nvPr>
        </p:nvSpPr>
        <p:spPr/>
        <p:txBody>
          <a:bodyPr/>
          <a:lstStyle/>
          <a:p>
            <a:endParaRPr lang="fr-RE"/>
          </a:p>
        </p:txBody>
      </p:sp>
      <p:sp>
        <p:nvSpPr>
          <p:cNvPr id="5" name="Espace réservé du numéro de diapositive 4">
            <a:extLst>
              <a:ext uri="{FF2B5EF4-FFF2-40B4-BE49-F238E27FC236}">
                <a16:creationId xmlns:a16="http://schemas.microsoft.com/office/drawing/2014/main" id="{72E7F24E-F3C5-444B-81B4-6E87BF2DEF55}"/>
              </a:ext>
            </a:extLst>
          </p:cNvPr>
          <p:cNvSpPr>
            <a:spLocks noGrp="1"/>
          </p:cNvSpPr>
          <p:nvPr>
            <p:ph type="sldNum" sz="quarter" idx="12"/>
          </p:nvPr>
        </p:nvSpPr>
        <p:spPr/>
        <p:txBody>
          <a:bodyPr/>
          <a:lstStyle/>
          <a:p>
            <a:fld id="{352B3099-50AA-4817-9B44-854C934CA22D}" type="slidenum">
              <a:rPr lang="fr-RE" smtClean="0"/>
              <a:t>‹N°›</a:t>
            </a:fld>
            <a:endParaRPr lang="fr-RE"/>
          </a:p>
        </p:txBody>
      </p:sp>
    </p:spTree>
    <p:extLst>
      <p:ext uri="{BB962C8B-B14F-4D97-AF65-F5344CB8AC3E}">
        <p14:creationId xmlns:p14="http://schemas.microsoft.com/office/powerpoint/2010/main" val="1734636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0982A749-A630-49E8-9A62-E09902792709}"/>
              </a:ext>
            </a:extLst>
          </p:cNvPr>
          <p:cNvSpPr>
            <a:spLocks noGrp="1"/>
          </p:cNvSpPr>
          <p:nvPr>
            <p:ph type="dt" sz="half" idx="10"/>
          </p:nvPr>
        </p:nvSpPr>
        <p:spPr/>
        <p:txBody>
          <a:bodyPr/>
          <a:lstStyle/>
          <a:p>
            <a:fld id="{C5C26BAF-2949-4C71-BF5D-2B221472BFA6}" type="datetimeFigureOut">
              <a:rPr lang="fr-RE" smtClean="0"/>
              <a:t>02/03/2023</a:t>
            </a:fld>
            <a:endParaRPr lang="fr-RE"/>
          </a:p>
        </p:txBody>
      </p:sp>
      <p:sp>
        <p:nvSpPr>
          <p:cNvPr id="3" name="Espace réservé du pied de page 2">
            <a:extLst>
              <a:ext uri="{FF2B5EF4-FFF2-40B4-BE49-F238E27FC236}">
                <a16:creationId xmlns:a16="http://schemas.microsoft.com/office/drawing/2014/main" id="{597A1284-6C1C-4746-962C-06B0AE106342}"/>
              </a:ext>
            </a:extLst>
          </p:cNvPr>
          <p:cNvSpPr>
            <a:spLocks noGrp="1"/>
          </p:cNvSpPr>
          <p:nvPr>
            <p:ph type="ftr" sz="quarter" idx="11"/>
          </p:nvPr>
        </p:nvSpPr>
        <p:spPr/>
        <p:txBody>
          <a:bodyPr/>
          <a:lstStyle/>
          <a:p>
            <a:endParaRPr lang="fr-RE"/>
          </a:p>
        </p:txBody>
      </p:sp>
      <p:sp>
        <p:nvSpPr>
          <p:cNvPr id="4" name="Espace réservé du numéro de diapositive 3">
            <a:extLst>
              <a:ext uri="{FF2B5EF4-FFF2-40B4-BE49-F238E27FC236}">
                <a16:creationId xmlns:a16="http://schemas.microsoft.com/office/drawing/2014/main" id="{29E82318-8263-4AB1-8D23-5CD8E235D3F4}"/>
              </a:ext>
            </a:extLst>
          </p:cNvPr>
          <p:cNvSpPr>
            <a:spLocks noGrp="1"/>
          </p:cNvSpPr>
          <p:nvPr>
            <p:ph type="sldNum" sz="quarter" idx="12"/>
          </p:nvPr>
        </p:nvSpPr>
        <p:spPr/>
        <p:txBody>
          <a:bodyPr/>
          <a:lstStyle/>
          <a:p>
            <a:fld id="{352B3099-50AA-4817-9B44-854C934CA22D}" type="slidenum">
              <a:rPr lang="fr-RE" smtClean="0"/>
              <a:t>‹N°›</a:t>
            </a:fld>
            <a:endParaRPr lang="fr-RE"/>
          </a:p>
        </p:txBody>
      </p:sp>
    </p:spTree>
    <p:extLst>
      <p:ext uri="{BB962C8B-B14F-4D97-AF65-F5344CB8AC3E}">
        <p14:creationId xmlns:p14="http://schemas.microsoft.com/office/powerpoint/2010/main" val="2028058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660763-2EBC-4C2B-9B2E-826BF21357F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RE"/>
          </a:p>
        </p:txBody>
      </p:sp>
      <p:sp>
        <p:nvSpPr>
          <p:cNvPr id="3" name="Espace réservé du contenu 2">
            <a:extLst>
              <a:ext uri="{FF2B5EF4-FFF2-40B4-BE49-F238E27FC236}">
                <a16:creationId xmlns:a16="http://schemas.microsoft.com/office/drawing/2014/main" id="{6BC4631B-E2AC-40BD-9005-C314562790F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RE"/>
          </a:p>
        </p:txBody>
      </p:sp>
      <p:sp>
        <p:nvSpPr>
          <p:cNvPr id="4" name="Espace réservé du texte 3">
            <a:extLst>
              <a:ext uri="{FF2B5EF4-FFF2-40B4-BE49-F238E27FC236}">
                <a16:creationId xmlns:a16="http://schemas.microsoft.com/office/drawing/2014/main" id="{8C462736-555E-42C8-B5CA-495FB4A9C6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D7CB2019-F324-4222-B1B3-86471F147773}"/>
              </a:ext>
            </a:extLst>
          </p:cNvPr>
          <p:cNvSpPr>
            <a:spLocks noGrp="1"/>
          </p:cNvSpPr>
          <p:nvPr>
            <p:ph type="dt" sz="half" idx="10"/>
          </p:nvPr>
        </p:nvSpPr>
        <p:spPr/>
        <p:txBody>
          <a:bodyPr/>
          <a:lstStyle/>
          <a:p>
            <a:fld id="{C5C26BAF-2949-4C71-BF5D-2B221472BFA6}" type="datetimeFigureOut">
              <a:rPr lang="fr-RE" smtClean="0"/>
              <a:t>02/03/2023</a:t>
            </a:fld>
            <a:endParaRPr lang="fr-RE"/>
          </a:p>
        </p:txBody>
      </p:sp>
      <p:sp>
        <p:nvSpPr>
          <p:cNvPr id="6" name="Espace réservé du pied de page 5">
            <a:extLst>
              <a:ext uri="{FF2B5EF4-FFF2-40B4-BE49-F238E27FC236}">
                <a16:creationId xmlns:a16="http://schemas.microsoft.com/office/drawing/2014/main" id="{7379AA4C-EE18-44F9-8E02-0C144DC9403B}"/>
              </a:ext>
            </a:extLst>
          </p:cNvPr>
          <p:cNvSpPr>
            <a:spLocks noGrp="1"/>
          </p:cNvSpPr>
          <p:nvPr>
            <p:ph type="ftr" sz="quarter" idx="11"/>
          </p:nvPr>
        </p:nvSpPr>
        <p:spPr/>
        <p:txBody>
          <a:bodyPr/>
          <a:lstStyle/>
          <a:p>
            <a:endParaRPr lang="fr-RE"/>
          </a:p>
        </p:txBody>
      </p:sp>
      <p:sp>
        <p:nvSpPr>
          <p:cNvPr id="7" name="Espace réservé du numéro de diapositive 6">
            <a:extLst>
              <a:ext uri="{FF2B5EF4-FFF2-40B4-BE49-F238E27FC236}">
                <a16:creationId xmlns:a16="http://schemas.microsoft.com/office/drawing/2014/main" id="{649ACC4D-41FA-4313-9324-9BD65F189244}"/>
              </a:ext>
            </a:extLst>
          </p:cNvPr>
          <p:cNvSpPr>
            <a:spLocks noGrp="1"/>
          </p:cNvSpPr>
          <p:nvPr>
            <p:ph type="sldNum" sz="quarter" idx="12"/>
          </p:nvPr>
        </p:nvSpPr>
        <p:spPr/>
        <p:txBody>
          <a:bodyPr/>
          <a:lstStyle/>
          <a:p>
            <a:fld id="{352B3099-50AA-4817-9B44-854C934CA22D}" type="slidenum">
              <a:rPr lang="fr-RE" smtClean="0"/>
              <a:t>‹N°›</a:t>
            </a:fld>
            <a:endParaRPr lang="fr-RE"/>
          </a:p>
        </p:txBody>
      </p:sp>
    </p:spTree>
    <p:extLst>
      <p:ext uri="{BB962C8B-B14F-4D97-AF65-F5344CB8AC3E}">
        <p14:creationId xmlns:p14="http://schemas.microsoft.com/office/powerpoint/2010/main" val="3864550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C02FAD1-113E-49BD-80CE-1F62F4D2A702}"/>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RE"/>
          </a:p>
        </p:txBody>
      </p:sp>
      <p:sp>
        <p:nvSpPr>
          <p:cNvPr id="3" name="Espace réservé pour une image  2">
            <a:extLst>
              <a:ext uri="{FF2B5EF4-FFF2-40B4-BE49-F238E27FC236}">
                <a16:creationId xmlns:a16="http://schemas.microsoft.com/office/drawing/2014/main" id="{4A5CACA9-2FBC-4AFC-9717-ECDCE7742AD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RE"/>
          </a:p>
        </p:txBody>
      </p:sp>
      <p:sp>
        <p:nvSpPr>
          <p:cNvPr id="4" name="Espace réservé du texte 3">
            <a:extLst>
              <a:ext uri="{FF2B5EF4-FFF2-40B4-BE49-F238E27FC236}">
                <a16:creationId xmlns:a16="http://schemas.microsoft.com/office/drawing/2014/main" id="{D7F2001F-9D65-498F-950C-AA3C06FA8A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B1E51DB0-6594-4DDE-8463-1D21287DFE26}"/>
              </a:ext>
            </a:extLst>
          </p:cNvPr>
          <p:cNvSpPr>
            <a:spLocks noGrp="1"/>
          </p:cNvSpPr>
          <p:nvPr>
            <p:ph type="dt" sz="half" idx="10"/>
          </p:nvPr>
        </p:nvSpPr>
        <p:spPr/>
        <p:txBody>
          <a:bodyPr/>
          <a:lstStyle/>
          <a:p>
            <a:fld id="{C5C26BAF-2949-4C71-BF5D-2B221472BFA6}" type="datetimeFigureOut">
              <a:rPr lang="fr-RE" smtClean="0"/>
              <a:t>02/03/2023</a:t>
            </a:fld>
            <a:endParaRPr lang="fr-RE"/>
          </a:p>
        </p:txBody>
      </p:sp>
      <p:sp>
        <p:nvSpPr>
          <p:cNvPr id="6" name="Espace réservé du pied de page 5">
            <a:extLst>
              <a:ext uri="{FF2B5EF4-FFF2-40B4-BE49-F238E27FC236}">
                <a16:creationId xmlns:a16="http://schemas.microsoft.com/office/drawing/2014/main" id="{2CE3620B-E675-4967-81C9-EC86E1009927}"/>
              </a:ext>
            </a:extLst>
          </p:cNvPr>
          <p:cNvSpPr>
            <a:spLocks noGrp="1"/>
          </p:cNvSpPr>
          <p:nvPr>
            <p:ph type="ftr" sz="quarter" idx="11"/>
          </p:nvPr>
        </p:nvSpPr>
        <p:spPr/>
        <p:txBody>
          <a:bodyPr/>
          <a:lstStyle/>
          <a:p>
            <a:endParaRPr lang="fr-RE"/>
          </a:p>
        </p:txBody>
      </p:sp>
      <p:sp>
        <p:nvSpPr>
          <p:cNvPr id="7" name="Espace réservé du numéro de diapositive 6">
            <a:extLst>
              <a:ext uri="{FF2B5EF4-FFF2-40B4-BE49-F238E27FC236}">
                <a16:creationId xmlns:a16="http://schemas.microsoft.com/office/drawing/2014/main" id="{B7BCCCD7-7741-41AD-8ECE-F13978D65100}"/>
              </a:ext>
            </a:extLst>
          </p:cNvPr>
          <p:cNvSpPr>
            <a:spLocks noGrp="1"/>
          </p:cNvSpPr>
          <p:nvPr>
            <p:ph type="sldNum" sz="quarter" idx="12"/>
          </p:nvPr>
        </p:nvSpPr>
        <p:spPr/>
        <p:txBody>
          <a:bodyPr/>
          <a:lstStyle/>
          <a:p>
            <a:fld id="{352B3099-50AA-4817-9B44-854C934CA22D}" type="slidenum">
              <a:rPr lang="fr-RE" smtClean="0"/>
              <a:t>‹N°›</a:t>
            </a:fld>
            <a:endParaRPr lang="fr-RE"/>
          </a:p>
        </p:txBody>
      </p:sp>
    </p:spTree>
    <p:extLst>
      <p:ext uri="{BB962C8B-B14F-4D97-AF65-F5344CB8AC3E}">
        <p14:creationId xmlns:p14="http://schemas.microsoft.com/office/powerpoint/2010/main" val="1438654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DF4FC892-9E00-401E-90CD-9A7F645804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RE"/>
          </a:p>
        </p:txBody>
      </p:sp>
      <p:sp>
        <p:nvSpPr>
          <p:cNvPr id="3" name="Espace réservé du texte 2">
            <a:extLst>
              <a:ext uri="{FF2B5EF4-FFF2-40B4-BE49-F238E27FC236}">
                <a16:creationId xmlns:a16="http://schemas.microsoft.com/office/drawing/2014/main" id="{67705246-BCEE-4E3D-B6C0-D30C5CA7F3F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RE"/>
          </a:p>
        </p:txBody>
      </p:sp>
      <p:sp>
        <p:nvSpPr>
          <p:cNvPr id="4" name="Espace réservé de la date 3">
            <a:extLst>
              <a:ext uri="{FF2B5EF4-FFF2-40B4-BE49-F238E27FC236}">
                <a16:creationId xmlns:a16="http://schemas.microsoft.com/office/drawing/2014/main" id="{7F935967-84C9-4599-81F6-090C85DA0D5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C26BAF-2949-4C71-BF5D-2B221472BFA6}" type="datetimeFigureOut">
              <a:rPr lang="fr-RE" smtClean="0"/>
              <a:t>02/03/2023</a:t>
            </a:fld>
            <a:endParaRPr lang="fr-RE"/>
          </a:p>
        </p:txBody>
      </p:sp>
      <p:sp>
        <p:nvSpPr>
          <p:cNvPr id="5" name="Espace réservé du pied de page 4">
            <a:extLst>
              <a:ext uri="{FF2B5EF4-FFF2-40B4-BE49-F238E27FC236}">
                <a16:creationId xmlns:a16="http://schemas.microsoft.com/office/drawing/2014/main" id="{5B5E64FA-DB1A-487C-BE4E-0DE2D684C10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RE"/>
          </a:p>
        </p:txBody>
      </p:sp>
      <p:sp>
        <p:nvSpPr>
          <p:cNvPr id="6" name="Espace réservé du numéro de diapositive 5">
            <a:extLst>
              <a:ext uri="{FF2B5EF4-FFF2-40B4-BE49-F238E27FC236}">
                <a16:creationId xmlns:a16="http://schemas.microsoft.com/office/drawing/2014/main" id="{3186DD2B-5BA2-419B-80E6-40C298C081F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2B3099-50AA-4817-9B44-854C934CA22D}" type="slidenum">
              <a:rPr lang="fr-RE" smtClean="0"/>
              <a:t>‹N°›</a:t>
            </a:fld>
            <a:endParaRPr lang="fr-RE"/>
          </a:p>
        </p:txBody>
      </p:sp>
    </p:spTree>
    <p:extLst>
      <p:ext uri="{BB962C8B-B14F-4D97-AF65-F5344CB8AC3E}">
        <p14:creationId xmlns:p14="http://schemas.microsoft.com/office/powerpoint/2010/main" val="32731450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DC5A73C-4FD9-448B-8F30-AED5DEF287D9}"/>
              </a:ext>
            </a:extLst>
          </p:cNvPr>
          <p:cNvSpPr>
            <a:spLocks noGrp="1"/>
          </p:cNvSpPr>
          <p:nvPr>
            <p:ph type="ctrTitle"/>
          </p:nvPr>
        </p:nvSpPr>
        <p:spPr/>
        <p:txBody>
          <a:bodyPr>
            <a:normAutofit fontScale="90000"/>
          </a:bodyPr>
          <a:lstStyle/>
          <a:p>
            <a:r>
              <a:rPr lang="fr-RE" dirty="0"/>
              <a:t>      </a:t>
            </a:r>
            <a:r>
              <a:rPr lang="fr-RE" b="1" dirty="0"/>
              <a:t>Mieux coter en médecine générale </a:t>
            </a:r>
            <a:br>
              <a:rPr lang="fr-RE" b="1" dirty="0"/>
            </a:br>
            <a:r>
              <a:rPr lang="fr-RE" dirty="0"/>
              <a:t> </a:t>
            </a:r>
          </a:p>
        </p:txBody>
      </p:sp>
      <p:sp>
        <p:nvSpPr>
          <p:cNvPr id="3" name="Sous-titre 2">
            <a:extLst>
              <a:ext uri="{FF2B5EF4-FFF2-40B4-BE49-F238E27FC236}">
                <a16:creationId xmlns:a16="http://schemas.microsoft.com/office/drawing/2014/main" id="{551BC1D7-1021-47B1-B2DD-070D2BD9F725}"/>
              </a:ext>
            </a:extLst>
          </p:cNvPr>
          <p:cNvSpPr>
            <a:spLocks noGrp="1"/>
          </p:cNvSpPr>
          <p:nvPr>
            <p:ph type="subTitle" idx="1"/>
          </p:nvPr>
        </p:nvSpPr>
        <p:spPr/>
        <p:txBody>
          <a:bodyPr>
            <a:normAutofit fontScale="85000" lnSpcReduction="20000"/>
          </a:bodyPr>
          <a:lstStyle/>
          <a:p>
            <a:r>
              <a:rPr lang="fr-RE" sz="4400" dirty="0">
                <a:latin typeface="Calibri Light" panose="020F0302020204030204" pitchFamily="34" charset="0"/>
                <a:cs typeface="Calibri Light" panose="020F0302020204030204" pitchFamily="34" charset="0"/>
              </a:rPr>
              <a:t>Dr Hossenbocus</a:t>
            </a:r>
          </a:p>
          <a:p>
            <a:r>
              <a:rPr lang="fr-RE" sz="4400" dirty="0">
                <a:latin typeface="Calibri Light" panose="020F0302020204030204" pitchFamily="34" charset="0"/>
                <a:cs typeface="Calibri Light" panose="020F0302020204030204" pitchFamily="34" charset="0"/>
              </a:rPr>
              <a:t>Président de l’AME </a:t>
            </a:r>
          </a:p>
          <a:p>
            <a:r>
              <a:rPr lang="fr-RE" sz="4400" dirty="0">
                <a:latin typeface="Calibri Light" panose="020F0302020204030204" pitchFamily="34" charset="0"/>
                <a:cs typeface="Calibri Light" panose="020F0302020204030204" pitchFamily="34" charset="0"/>
              </a:rPr>
              <a:t>Le 5 Juillet 2022</a:t>
            </a:r>
          </a:p>
        </p:txBody>
      </p:sp>
    </p:spTree>
    <p:extLst>
      <p:ext uri="{BB962C8B-B14F-4D97-AF65-F5344CB8AC3E}">
        <p14:creationId xmlns:p14="http://schemas.microsoft.com/office/powerpoint/2010/main" val="31200702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4D90694-6B24-4DA9-ACF2-27033BF374DC}"/>
              </a:ext>
            </a:extLst>
          </p:cNvPr>
          <p:cNvSpPr>
            <a:spLocks noGrp="1"/>
          </p:cNvSpPr>
          <p:nvPr>
            <p:ph type="title"/>
          </p:nvPr>
        </p:nvSpPr>
        <p:spPr/>
        <p:txBody>
          <a:bodyPr/>
          <a:lstStyle/>
          <a:p>
            <a:r>
              <a:rPr lang="fr-RE" dirty="0"/>
              <a:t>Tests d’évaluation : non cumulable</a:t>
            </a:r>
          </a:p>
        </p:txBody>
      </p:sp>
      <p:sp>
        <p:nvSpPr>
          <p:cNvPr id="3" name="Espace réservé du contenu 2">
            <a:extLst>
              <a:ext uri="{FF2B5EF4-FFF2-40B4-BE49-F238E27FC236}">
                <a16:creationId xmlns:a16="http://schemas.microsoft.com/office/drawing/2014/main" id="{27F2F294-9C0A-4C1C-8B6C-3122F63AB50A}"/>
              </a:ext>
            </a:extLst>
          </p:cNvPr>
          <p:cNvSpPr>
            <a:spLocks noGrp="1"/>
          </p:cNvSpPr>
          <p:nvPr>
            <p:ph idx="1"/>
          </p:nvPr>
        </p:nvSpPr>
        <p:spPr/>
        <p:txBody>
          <a:bodyPr>
            <a:normAutofit fontScale="92500"/>
          </a:bodyPr>
          <a:lstStyle/>
          <a:p>
            <a:r>
              <a:rPr lang="fr-RE" dirty="0"/>
              <a:t>Test d’évaluation d’une dépression  ALQP003: 71,19 euros (depuis le 01/04/2022 avenant 9: majoration 3 %)</a:t>
            </a:r>
          </a:p>
          <a:p>
            <a:r>
              <a:rPr lang="fr-RE" dirty="0"/>
              <a:t>-exemple de motifs: docteur j’ai ne dort pas bien, je suis stressé, j’ai des bouffées d’angoisse, je n’ai plus d’appétit, j’ai des soucis au travail, suis harcelé moralement, j’ai des problèmes avec mon conjoint </a:t>
            </a:r>
            <a:r>
              <a:rPr lang="fr-RE" dirty="0" err="1"/>
              <a:t>etc</a:t>
            </a:r>
            <a:endParaRPr lang="fr-RE" dirty="0"/>
          </a:p>
          <a:p>
            <a:r>
              <a:rPr lang="fr-RE" dirty="0"/>
              <a:t>- 1 fois par an. Utiliser une de ces échelles : Hamilton, MADRS, BECK, MMPI etc…</a:t>
            </a:r>
          </a:p>
          <a:p>
            <a:r>
              <a:rPr lang="fr-RE" dirty="0"/>
              <a:t>Test d’évaluation d’un déficit cognitif  ALQP006: 71,19 euros</a:t>
            </a:r>
          </a:p>
          <a:p>
            <a:r>
              <a:rPr lang="fr-RE" dirty="0"/>
              <a:t>-exemple de motif : troubles de mémoire, DTS, oublis </a:t>
            </a:r>
            <a:r>
              <a:rPr lang="fr-RE" dirty="0" err="1"/>
              <a:t>etc</a:t>
            </a:r>
            <a:endParaRPr lang="fr-RE" dirty="0"/>
          </a:p>
          <a:p>
            <a:r>
              <a:rPr lang="fr-RE" dirty="0"/>
              <a:t>- 1 fois par an : évaluer avec MMSE, MOCA, 5 mots de Dubois, Codex etc…</a:t>
            </a:r>
          </a:p>
          <a:p>
            <a:endParaRPr lang="fr-RE" dirty="0"/>
          </a:p>
        </p:txBody>
      </p:sp>
    </p:spTree>
    <p:extLst>
      <p:ext uri="{BB962C8B-B14F-4D97-AF65-F5344CB8AC3E}">
        <p14:creationId xmlns:p14="http://schemas.microsoft.com/office/powerpoint/2010/main" val="2636386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FC6A7EF-32FD-41B9-8F29-2CC06FFEAA6C}"/>
              </a:ext>
            </a:extLst>
          </p:cNvPr>
          <p:cNvSpPr>
            <a:spLocks noGrp="1"/>
          </p:cNvSpPr>
          <p:nvPr>
            <p:ph type="title"/>
          </p:nvPr>
        </p:nvSpPr>
        <p:spPr/>
        <p:txBody>
          <a:bodyPr/>
          <a:lstStyle/>
          <a:p>
            <a:r>
              <a:rPr lang="fr-RE" dirty="0"/>
              <a:t>Consultations de sortie hospitalisation</a:t>
            </a:r>
          </a:p>
        </p:txBody>
      </p:sp>
      <p:sp>
        <p:nvSpPr>
          <p:cNvPr id="3" name="Espace réservé du contenu 2">
            <a:extLst>
              <a:ext uri="{FF2B5EF4-FFF2-40B4-BE49-F238E27FC236}">
                <a16:creationId xmlns:a16="http://schemas.microsoft.com/office/drawing/2014/main" id="{C39DE889-7C5F-48AC-94F3-E5EB5462D34B}"/>
              </a:ext>
            </a:extLst>
          </p:cNvPr>
          <p:cNvSpPr>
            <a:spLocks noGrp="1"/>
          </p:cNvSpPr>
          <p:nvPr>
            <p:ph idx="1"/>
          </p:nvPr>
        </p:nvSpPr>
        <p:spPr/>
        <p:txBody>
          <a:bodyPr>
            <a:normAutofit lnSpcReduction="10000"/>
          </a:bodyPr>
          <a:lstStyle/>
          <a:p>
            <a:r>
              <a:rPr lang="fr-RE" dirty="0"/>
              <a:t>MIC: dans les 2 mois suite à une hospitalisation pour décompensation d’une insuffisance cardiaque. Cumulable avec GS ou VGS+MD : 27,60 -GS + MIC : 57,60 euros</a:t>
            </a:r>
          </a:p>
          <a:p>
            <a:r>
              <a:rPr lang="fr-RE" dirty="0"/>
              <a:t>-VGS + MD + MIC : 67,60 euros</a:t>
            </a:r>
          </a:p>
          <a:p>
            <a:r>
              <a:rPr lang="fr-RE" dirty="0"/>
              <a:t>MSH: dans </a:t>
            </a:r>
            <a:r>
              <a:rPr lang="fr-RE" b="1" dirty="0"/>
              <a:t>le</a:t>
            </a:r>
            <a:r>
              <a:rPr lang="fr-RE" dirty="0"/>
              <a:t> mois suite à une hospitalisation pour décompensation pathologie complexe (notion de sévérité). Cumulable avec GS ou VGS 27,60 </a:t>
            </a:r>
          </a:p>
          <a:p>
            <a:r>
              <a:rPr lang="fr-RE" dirty="0"/>
              <a:t>-GS + MSH: 57,20 euros</a:t>
            </a:r>
          </a:p>
          <a:p>
            <a:r>
              <a:rPr lang="fr-RE" dirty="0"/>
              <a:t>-VGS + MD + MSH: 67,60 euros</a:t>
            </a:r>
          </a:p>
          <a:p>
            <a:r>
              <a:rPr lang="fr-RE" dirty="0"/>
              <a:t>ATTENTION MIC ET MSH NE PEUVENT ETRE ASSOCIEES</a:t>
            </a:r>
          </a:p>
        </p:txBody>
      </p:sp>
    </p:spTree>
    <p:extLst>
      <p:ext uri="{BB962C8B-B14F-4D97-AF65-F5344CB8AC3E}">
        <p14:creationId xmlns:p14="http://schemas.microsoft.com/office/powerpoint/2010/main" val="2099456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5CD67F8-5FF9-4781-87D7-D5D8A7A46B8A}"/>
              </a:ext>
            </a:extLst>
          </p:cNvPr>
          <p:cNvSpPr>
            <a:spLocks noGrp="1"/>
          </p:cNvSpPr>
          <p:nvPr>
            <p:ph type="title"/>
          </p:nvPr>
        </p:nvSpPr>
        <p:spPr/>
        <p:txBody>
          <a:bodyPr/>
          <a:lstStyle/>
          <a:p>
            <a:r>
              <a:rPr lang="fr-RE" dirty="0"/>
              <a:t>Majoration Urgences</a:t>
            </a:r>
          </a:p>
        </p:txBody>
      </p:sp>
      <p:sp>
        <p:nvSpPr>
          <p:cNvPr id="3" name="Espace réservé du contenu 2">
            <a:extLst>
              <a:ext uri="{FF2B5EF4-FFF2-40B4-BE49-F238E27FC236}">
                <a16:creationId xmlns:a16="http://schemas.microsoft.com/office/drawing/2014/main" id="{F3CBC30B-C097-4F38-AF5E-1D0435BA3F36}"/>
              </a:ext>
            </a:extLst>
          </p:cNvPr>
          <p:cNvSpPr>
            <a:spLocks noGrp="1"/>
          </p:cNvSpPr>
          <p:nvPr>
            <p:ph idx="1"/>
          </p:nvPr>
        </p:nvSpPr>
        <p:spPr/>
        <p:txBody>
          <a:bodyPr>
            <a:normAutofit fontScale="85000" lnSpcReduction="20000"/>
          </a:bodyPr>
          <a:lstStyle/>
          <a:p>
            <a:r>
              <a:rPr lang="fr-RE" dirty="0"/>
              <a:t>MUT : 5 euros : Majoration Urgence médecin traitant: Quand on adresse un patient vers un médecin du 2</a:t>
            </a:r>
            <a:r>
              <a:rPr lang="fr-RE" baseline="30000" dirty="0"/>
              <a:t>e</a:t>
            </a:r>
            <a:r>
              <a:rPr lang="fr-RE" dirty="0"/>
              <a:t> recours dans les 48 h (le médecin correspondant cote MCU majoration correspondant Urgence 15 euros)</a:t>
            </a:r>
          </a:p>
          <a:p>
            <a:r>
              <a:rPr lang="fr-RE" dirty="0"/>
              <a:t>Ex: vous adressez un patient à un cardio, gastro, neuro ou autre spécialiste et vous avez un RDV dans les 48 h, vous pouvez coter </a:t>
            </a:r>
          </a:p>
          <a:p>
            <a:r>
              <a:rPr lang="fr-RE" dirty="0"/>
              <a:t>- GS + MUT: 34,60 euros</a:t>
            </a:r>
          </a:p>
          <a:p>
            <a:r>
              <a:rPr lang="fr-RE" dirty="0"/>
              <a:t>ATTENTION : conseille de noter la date de RDV dans le dossier en cas contrôle.</a:t>
            </a:r>
          </a:p>
          <a:p>
            <a:r>
              <a:rPr lang="fr-RE" dirty="0"/>
              <a:t>MRT: 15 euros: Majoration Régulation médecin traitant. Pour une consultation réalisée en urgences à la demande du centre 15 pendant les horaires du cabinet.</a:t>
            </a:r>
          </a:p>
          <a:p>
            <a:r>
              <a:rPr lang="fr-RE" dirty="0"/>
              <a:t>- GS + MRT : 44,60 euros</a:t>
            </a:r>
          </a:p>
          <a:p>
            <a:r>
              <a:rPr lang="fr-RE" dirty="0"/>
              <a:t>MU : 23,26 : Visite en urgences le jour, quitter le cabinet en semaine et en urgence (hors PDSA)</a:t>
            </a:r>
          </a:p>
          <a:p>
            <a:r>
              <a:rPr lang="fr-RE" dirty="0"/>
              <a:t>-VGS + MU : 52,86 euros</a:t>
            </a:r>
          </a:p>
          <a:p>
            <a:endParaRPr lang="fr-RE" dirty="0"/>
          </a:p>
        </p:txBody>
      </p:sp>
    </p:spTree>
    <p:extLst>
      <p:ext uri="{BB962C8B-B14F-4D97-AF65-F5344CB8AC3E}">
        <p14:creationId xmlns:p14="http://schemas.microsoft.com/office/powerpoint/2010/main" val="27395647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EF6CF41-1EED-4396-AF40-B5CC284FEFB9}"/>
              </a:ext>
            </a:extLst>
          </p:cNvPr>
          <p:cNvSpPr>
            <a:spLocks noGrp="1"/>
          </p:cNvSpPr>
          <p:nvPr>
            <p:ph type="title"/>
          </p:nvPr>
        </p:nvSpPr>
        <p:spPr/>
        <p:txBody>
          <a:bodyPr/>
          <a:lstStyle/>
          <a:p>
            <a:r>
              <a:rPr lang="fr-RE" dirty="0"/>
              <a:t>Coordination</a:t>
            </a:r>
          </a:p>
        </p:txBody>
      </p:sp>
      <p:sp>
        <p:nvSpPr>
          <p:cNvPr id="3" name="Espace réservé du contenu 2">
            <a:extLst>
              <a:ext uri="{FF2B5EF4-FFF2-40B4-BE49-F238E27FC236}">
                <a16:creationId xmlns:a16="http://schemas.microsoft.com/office/drawing/2014/main" id="{ED18EACB-115B-4BFD-AFA6-BC72E5F8F829}"/>
              </a:ext>
            </a:extLst>
          </p:cNvPr>
          <p:cNvSpPr>
            <a:spLocks noGrp="1"/>
          </p:cNvSpPr>
          <p:nvPr>
            <p:ph idx="1"/>
          </p:nvPr>
        </p:nvSpPr>
        <p:spPr/>
        <p:txBody>
          <a:bodyPr/>
          <a:lstStyle/>
          <a:p>
            <a:r>
              <a:rPr lang="fr-RE" dirty="0"/>
              <a:t>MCG : 5 euros : Majoration Coordination Généraliste</a:t>
            </a:r>
          </a:p>
          <a:p>
            <a:r>
              <a:rPr lang="fr-RE" dirty="0"/>
              <a:t>Rémunère la coordination entre 2 médecins généralistes.</a:t>
            </a:r>
          </a:p>
          <a:p>
            <a:r>
              <a:rPr lang="fr-RE" dirty="0"/>
              <a:t>GS + MCG : 34,60 (cumulable avec MEG)</a:t>
            </a:r>
          </a:p>
          <a:p>
            <a:r>
              <a:rPr lang="fr-RE" dirty="0"/>
              <a:t>-Ex: Patient hors secteur, hors résidence habituelle (vacances par exemple)</a:t>
            </a:r>
          </a:p>
          <a:p>
            <a:r>
              <a:rPr lang="fr-RE" dirty="0"/>
              <a:t>-Ou adresser par son MT pour des soins itératifs </a:t>
            </a:r>
          </a:p>
          <a:p>
            <a:r>
              <a:rPr lang="fr-RE" dirty="0"/>
              <a:t>Retour au MT avec courrier.</a:t>
            </a:r>
          </a:p>
          <a:p>
            <a:r>
              <a:rPr lang="fr-RE" dirty="0"/>
              <a:t>Même si le patient n’a pas de MT déclaré</a:t>
            </a:r>
          </a:p>
          <a:p>
            <a:endParaRPr lang="fr-RE" dirty="0"/>
          </a:p>
          <a:p>
            <a:endParaRPr lang="fr-RE" dirty="0"/>
          </a:p>
        </p:txBody>
      </p:sp>
    </p:spTree>
    <p:extLst>
      <p:ext uri="{BB962C8B-B14F-4D97-AF65-F5344CB8AC3E}">
        <p14:creationId xmlns:p14="http://schemas.microsoft.com/office/powerpoint/2010/main" val="9432186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9DA9D8C-EDEA-4A44-979A-04BA6968CB69}"/>
              </a:ext>
            </a:extLst>
          </p:cNvPr>
          <p:cNvSpPr>
            <a:spLocks noGrp="1"/>
          </p:cNvSpPr>
          <p:nvPr>
            <p:ph type="title"/>
          </p:nvPr>
        </p:nvSpPr>
        <p:spPr/>
        <p:txBody>
          <a:bodyPr/>
          <a:lstStyle/>
          <a:p>
            <a:r>
              <a:rPr lang="fr-RE" dirty="0"/>
              <a:t>Visites</a:t>
            </a:r>
          </a:p>
        </p:txBody>
      </p:sp>
      <p:sp>
        <p:nvSpPr>
          <p:cNvPr id="3" name="Espace réservé du contenu 2">
            <a:extLst>
              <a:ext uri="{FF2B5EF4-FFF2-40B4-BE49-F238E27FC236}">
                <a16:creationId xmlns:a16="http://schemas.microsoft.com/office/drawing/2014/main" id="{166FE42F-D7AC-44CC-A33F-9C0E84863679}"/>
              </a:ext>
            </a:extLst>
          </p:cNvPr>
          <p:cNvSpPr>
            <a:spLocks noGrp="1"/>
          </p:cNvSpPr>
          <p:nvPr>
            <p:ph idx="1"/>
          </p:nvPr>
        </p:nvSpPr>
        <p:spPr>
          <a:xfrm>
            <a:off x="838200" y="1690688"/>
            <a:ext cx="10515600" cy="4486275"/>
          </a:xfrm>
        </p:spPr>
        <p:txBody>
          <a:bodyPr>
            <a:normAutofit fontScale="77500" lnSpcReduction="20000"/>
          </a:bodyPr>
          <a:lstStyle/>
          <a:p>
            <a:r>
              <a:rPr lang="fr-RE" dirty="0"/>
              <a:t>Visite à domicile justifiée: VGS + MD : 29,60 + 10: 39,60</a:t>
            </a:r>
          </a:p>
          <a:p>
            <a:r>
              <a:rPr lang="fr-RE" dirty="0"/>
              <a:t>Visite à domicile justifiée enfant 0-6 ans: VGS + MD + MEG: 29,60+10+5: 44,60</a:t>
            </a:r>
          </a:p>
          <a:p>
            <a:r>
              <a:rPr lang="fr-RE" dirty="0"/>
              <a:t>IK: Possible si patient réside dans une autre agglomération et si distance supérieur à 2 kms en plaine et 1 km en montagne entre votre cabinet et lieu de vie. </a:t>
            </a:r>
          </a:p>
          <a:p>
            <a:r>
              <a:rPr lang="fr-RE" dirty="0"/>
              <a:t>. 0,73 euros en plaine</a:t>
            </a:r>
          </a:p>
          <a:p>
            <a:r>
              <a:rPr lang="fr-RE" dirty="0"/>
              <a:t>. 1,10 euros en montagne</a:t>
            </a:r>
          </a:p>
          <a:p>
            <a:r>
              <a:rPr lang="fr-RE" dirty="0"/>
              <a:t>ATTENTION: abattement de 4 kms AR en plaine et 2 kms en montagne</a:t>
            </a:r>
          </a:p>
          <a:p>
            <a:r>
              <a:rPr lang="fr-RE" dirty="0"/>
              <a:t>Depuis le 1/4/2022 (avenant 9): 4 visites longues par an: 82 euros ( VL + MD) + IK: </a:t>
            </a:r>
          </a:p>
          <a:p>
            <a:r>
              <a:rPr lang="fr-RE" dirty="0"/>
              <a:t>-Patient 80 ans et + en ALD: une par trimestre de chaque année civile</a:t>
            </a:r>
          </a:p>
          <a:p>
            <a:r>
              <a:rPr lang="fr-RE" dirty="0"/>
              <a:t>-Patient atteint d’une maladie neurodégénérative: 1 x /trimestre par an</a:t>
            </a:r>
          </a:p>
          <a:p>
            <a:r>
              <a:rPr lang="fr-RE" dirty="0"/>
              <a:t>-Patient en soins palliatifs: 4x/an</a:t>
            </a:r>
          </a:p>
          <a:p>
            <a:r>
              <a:rPr lang="fr-RE" dirty="0"/>
              <a:t>-Première visite d’un patient dans l’incapacité médicale de se déplacer et âgé de +80 ans ou en ALD exonérante : Une fois lors de la déclaration de choix de MT</a:t>
            </a:r>
          </a:p>
        </p:txBody>
      </p:sp>
    </p:spTree>
    <p:extLst>
      <p:ext uri="{BB962C8B-B14F-4D97-AF65-F5344CB8AC3E}">
        <p14:creationId xmlns:p14="http://schemas.microsoft.com/office/powerpoint/2010/main" val="12656023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854B2B5-E581-41BC-8CD7-DA0F13A1CE6A}"/>
              </a:ext>
            </a:extLst>
          </p:cNvPr>
          <p:cNvSpPr>
            <a:spLocks noGrp="1"/>
          </p:cNvSpPr>
          <p:nvPr>
            <p:ph type="title"/>
          </p:nvPr>
        </p:nvSpPr>
        <p:spPr/>
        <p:txBody>
          <a:bodyPr/>
          <a:lstStyle/>
          <a:p>
            <a:r>
              <a:rPr lang="fr-RE" dirty="0"/>
              <a:t>Consultations complexes</a:t>
            </a:r>
          </a:p>
        </p:txBody>
      </p:sp>
      <p:sp>
        <p:nvSpPr>
          <p:cNvPr id="3" name="Espace réservé du contenu 2">
            <a:extLst>
              <a:ext uri="{FF2B5EF4-FFF2-40B4-BE49-F238E27FC236}">
                <a16:creationId xmlns:a16="http://schemas.microsoft.com/office/drawing/2014/main" id="{36CDFEB3-6410-423C-80BA-985508042B44}"/>
              </a:ext>
            </a:extLst>
          </p:cNvPr>
          <p:cNvSpPr>
            <a:spLocks noGrp="1"/>
          </p:cNvSpPr>
          <p:nvPr>
            <p:ph idx="1"/>
          </p:nvPr>
        </p:nvSpPr>
        <p:spPr/>
        <p:txBody>
          <a:bodyPr>
            <a:normAutofit fontScale="85000" lnSpcReduction="20000"/>
          </a:bodyPr>
          <a:lstStyle/>
          <a:p>
            <a:r>
              <a:rPr lang="fr-RE" dirty="0"/>
              <a:t>MIS: GS + 30 euros : </a:t>
            </a:r>
            <a:r>
              <a:rPr lang="fr-RE" b="1" dirty="0"/>
              <a:t>M</a:t>
            </a:r>
            <a:r>
              <a:rPr lang="fr-RE" dirty="0"/>
              <a:t>ajoration pour information </a:t>
            </a:r>
            <a:r>
              <a:rPr lang="fr-RE" b="1" dirty="0"/>
              <a:t>I</a:t>
            </a:r>
            <a:r>
              <a:rPr lang="fr-RE" dirty="0"/>
              <a:t>nitiale et mise en place de la </a:t>
            </a:r>
            <a:r>
              <a:rPr lang="fr-RE" b="1" dirty="0"/>
              <a:t>S</a:t>
            </a:r>
            <a:r>
              <a:rPr lang="fr-RE" dirty="0"/>
              <a:t>tratégie thérapeutique dans les cas de cancer, pathologie neurologique avec caractère évolutif et/ou chronique (épilepsie, SEP, AVC, M. Huntington..), pathologie neurodégénérative (ex M. d’Alzheimer, M. Parkinson, SLA, M. à Prions). Ouvert au MT ou spécialiste (retour au MT)</a:t>
            </a:r>
          </a:p>
          <a:p>
            <a:r>
              <a:rPr lang="fr-RE" dirty="0"/>
              <a:t>PIV: GS + 30 euros: </a:t>
            </a:r>
            <a:r>
              <a:rPr lang="fr-RE" b="1" dirty="0"/>
              <a:t>P</a:t>
            </a:r>
            <a:r>
              <a:rPr lang="fr-RE" dirty="0"/>
              <a:t>rise en charge en cas d’</a:t>
            </a:r>
            <a:r>
              <a:rPr lang="fr-RE" b="1" dirty="0"/>
              <a:t>I</a:t>
            </a:r>
            <a:r>
              <a:rPr lang="fr-RE" dirty="0"/>
              <a:t>nfection par le </a:t>
            </a:r>
            <a:r>
              <a:rPr lang="fr-RE" b="1" dirty="0"/>
              <a:t>V</a:t>
            </a:r>
            <a:r>
              <a:rPr lang="fr-RE" dirty="0"/>
              <a:t>IH pour information initiale et organisation de la prise en charge. Ouvert au MT et autre spécialiste avec retour MT.</a:t>
            </a:r>
          </a:p>
          <a:p>
            <a:r>
              <a:rPr lang="fr-RE" dirty="0"/>
              <a:t>Ce sont des consultations très complexes d’annonce thérapeutique, unique et non ouverte aux patients hospitalisés</a:t>
            </a:r>
          </a:p>
          <a:p>
            <a:r>
              <a:rPr lang="fr-FR" dirty="0"/>
              <a:t>Entrée dans l’</a:t>
            </a:r>
            <a:r>
              <a:rPr lang="fr-FR" b="1" dirty="0"/>
              <a:t>a</a:t>
            </a:r>
            <a:r>
              <a:rPr lang="fr-FR" dirty="0"/>
              <a:t>ide </a:t>
            </a:r>
            <a:r>
              <a:rPr lang="fr-FR" b="1" dirty="0"/>
              <a:t>s</a:t>
            </a:r>
            <a:r>
              <a:rPr lang="fr-FR" dirty="0"/>
              <a:t>ociale à l’</a:t>
            </a:r>
            <a:r>
              <a:rPr lang="fr-FR" b="1" dirty="0"/>
              <a:t>e</a:t>
            </a:r>
            <a:r>
              <a:rPr lang="fr-FR" dirty="0"/>
              <a:t>nfance (ASE) : consultation complexe </a:t>
            </a:r>
            <a:r>
              <a:rPr lang="fr-FR" b="1" dirty="0"/>
              <a:t>CCX</a:t>
            </a:r>
            <a:r>
              <a:rPr lang="fr-FR" dirty="0"/>
              <a:t> 55,20. Permet d’effectuer le bilan de santé et de prévention obligatoire prévu à l’entrée du mineur dans le dispositif de protection de l’enfance selon la loi 14/3/2016, et de repérer les besoins en termes de prévention et de soins, qui sont inscrits dans le </a:t>
            </a:r>
            <a:r>
              <a:rPr lang="fr-FR" b="1" dirty="0"/>
              <a:t>P</a:t>
            </a:r>
            <a:r>
              <a:rPr lang="fr-FR" dirty="0"/>
              <a:t>rojet </a:t>
            </a:r>
            <a:r>
              <a:rPr lang="fr-FR" b="1" dirty="0"/>
              <a:t>P</a:t>
            </a:r>
            <a:r>
              <a:rPr lang="fr-FR" dirty="0"/>
              <a:t>our l’</a:t>
            </a:r>
            <a:r>
              <a:rPr lang="fr-FR" b="1" dirty="0"/>
              <a:t>E</a:t>
            </a:r>
            <a:r>
              <a:rPr lang="fr-FR" dirty="0"/>
              <a:t>nfant (PPE)</a:t>
            </a:r>
          </a:p>
          <a:p>
            <a:endParaRPr lang="fr-FR" dirty="0"/>
          </a:p>
          <a:p>
            <a:endParaRPr lang="fr-RE" dirty="0"/>
          </a:p>
          <a:p>
            <a:endParaRPr lang="fr-RE" dirty="0"/>
          </a:p>
          <a:p>
            <a:pPr marL="0" indent="0">
              <a:buNone/>
            </a:pPr>
            <a:endParaRPr lang="fr-RE" dirty="0"/>
          </a:p>
        </p:txBody>
      </p:sp>
    </p:spTree>
    <p:extLst>
      <p:ext uri="{BB962C8B-B14F-4D97-AF65-F5344CB8AC3E}">
        <p14:creationId xmlns:p14="http://schemas.microsoft.com/office/powerpoint/2010/main" val="11663386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8FF0940-C7D5-44CF-A82A-7A3E3DCD46C8}"/>
              </a:ext>
            </a:extLst>
          </p:cNvPr>
          <p:cNvSpPr>
            <a:spLocks noGrp="1"/>
          </p:cNvSpPr>
          <p:nvPr>
            <p:ph type="title"/>
          </p:nvPr>
        </p:nvSpPr>
        <p:spPr/>
        <p:txBody>
          <a:bodyPr/>
          <a:lstStyle/>
          <a:p>
            <a:r>
              <a:rPr lang="fr-RE" dirty="0"/>
              <a:t>Pédiatrie</a:t>
            </a:r>
          </a:p>
        </p:txBody>
      </p:sp>
      <p:sp>
        <p:nvSpPr>
          <p:cNvPr id="3" name="Espace réservé du contenu 2">
            <a:extLst>
              <a:ext uri="{FF2B5EF4-FFF2-40B4-BE49-F238E27FC236}">
                <a16:creationId xmlns:a16="http://schemas.microsoft.com/office/drawing/2014/main" id="{50452E71-BE70-4E8D-A11A-7405A0638938}"/>
              </a:ext>
            </a:extLst>
          </p:cNvPr>
          <p:cNvSpPr>
            <a:spLocks noGrp="1"/>
          </p:cNvSpPr>
          <p:nvPr>
            <p:ph idx="1"/>
          </p:nvPr>
        </p:nvSpPr>
        <p:spPr/>
        <p:txBody>
          <a:bodyPr>
            <a:normAutofit fontScale="70000" lnSpcReduction="20000"/>
          </a:bodyPr>
          <a:lstStyle/>
          <a:p>
            <a:r>
              <a:rPr lang="fr-RE" dirty="0"/>
              <a:t>GS  + MGE (5 euros) : Enfants 0-6 ans : 34,60 euros</a:t>
            </a:r>
          </a:p>
          <a:p>
            <a:r>
              <a:rPr lang="fr-RE" dirty="0"/>
              <a:t>COE: 55,20 euros pour examen du 8eme j, au cours du 9eme mois ou 10eme mois et examen au cours du 24eme ou 25eme mois. Mise à jour du carnet de santé et certificat à remplir. Prise en charge à 100 % (soins particuliers exonérés ou exo div 3 dans la fenêtre tiers payant de votre logiciel). Majoration MD possible si fait à domicile.</a:t>
            </a:r>
          </a:p>
          <a:p>
            <a:r>
              <a:rPr lang="fr-RE" dirty="0"/>
              <a:t>COD: 34,60 euros pris en charge à 100 % en maladie (ne plus coter maternité) Examens obligatoires 14 jours, 1, 2, 3, 4, 5, 11, 12, 16 mois (17 ou 18 mois) puis 2 ans, 3 ans, 4 ans, 5 ans.</a:t>
            </a:r>
          </a:p>
          <a:p>
            <a:r>
              <a:rPr lang="fr-RE" dirty="0"/>
              <a:t>COB: 29,60 euros examen entre 8 et 9 ans, 11 et 13 ans et 15 et 16 ans. </a:t>
            </a:r>
          </a:p>
          <a:p>
            <a:r>
              <a:rPr lang="fr-RE" dirty="0"/>
              <a:t>CSO: 55,20 euros: </a:t>
            </a:r>
            <a:r>
              <a:rPr lang="fr-RE" b="1" dirty="0"/>
              <a:t>C</a:t>
            </a:r>
            <a:r>
              <a:rPr lang="fr-RE" dirty="0"/>
              <a:t>onsultation </a:t>
            </a:r>
            <a:r>
              <a:rPr lang="fr-RE" b="1" dirty="0"/>
              <a:t>S</a:t>
            </a:r>
            <a:r>
              <a:rPr lang="fr-RE" dirty="0"/>
              <a:t>uivi </a:t>
            </a:r>
            <a:r>
              <a:rPr lang="fr-RE" b="1" dirty="0"/>
              <a:t>O</a:t>
            </a:r>
            <a:r>
              <a:rPr lang="fr-RE" dirty="0"/>
              <a:t>bésité: Enfant de 3 à 12 ans inclus en risque avéré d’obésité (sur la base de suivi de la courbe de corpulence: IMC sup ou égal seuil IOTF-30). Peut être coté </a:t>
            </a:r>
            <a:r>
              <a:rPr lang="fr-RE" b="1" dirty="0"/>
              <a:t>2</a:t>
            </a:r>
            <a:r>
              <a:rPr lang="fr-RE" dirty="0"/>
              <a:t> fois par an. Il faut être MT déclaré. Penser à peser et mesurer la taille des enfants. Faut rechercher d’éventuels signes de pathologie ou de comorbidité associés, de souffrance psychologique. Expliquer le diagnostic à la famille et propose une prise en charge que le MT coordonne. Inscrit les conclusions de cette consultation dans le dossier médical. Code de transmission CCX. Majoration MD possible si fait à domicile.</a:t>
            </a:r>
          </a:p>
        </p:txBody>
      </p:sp>
    </p:spTree>
    <p:extLst>
      <p:ext uri="{BB962C8B-B14F-4D97-AF65-F5344CB8AC3E}">
        <p14:creationId xmlns:p14="http://schemas.microsoft.com/office/powerpoint/2010/main" val="34965225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F8FD68-2D3E-4909-A2C6-11E37000B811}"/>
              </a:ext>
            </a:extLst>
          </p:cNvPr>
          <p:cNvSpPr>
            <a:spLocks noGrp="1"/>
          </p:cNvSpPr>
          <p:nvPr>
            <p:ph type="title"/>
          </p:nvPr>
        </p:nvSpPr>
        <p:spPr/>
        <p:txBody>
          <a:bodyPr/>
          <a:lstStyle/>
          <a:p>
            <a:r>
              <a:rPr lang="fr-RE" dirty="0"/>
              <a:t>(suite)</a:t>
            </a:r>
          </a:p>
        </p:txBody>
      </p:sp>
      <p:sp>
        <p:nvSpPr>
          <p:cNvPr id="3" name="Espace réservé du contenu 2">
            <a:extLst>
              <a:ext uri="{FF2B5EF4-FFF2-40B4-BE49-F238E27FC236}">
                <a16:creationId xmlns:a16="http://schemas.microsoft.com/office/drawing/2014/main" id="{B7C92D8E-08A5-4201-89E9-AB80DA8E1CF7}"/>
              </a:ext>
            </a:extLst>
          </p:cNvPr>
          <p:cNvSpPr>
            <a:spLocks noGrp="1"/>
          </p:cNvSpPr>
          <p:nvPr>
            <p:ph idx="1"/>
          </p:nvPr>
        </p:nvSpPr>
        <p:spPr/>
        <p:txBody>
          <a:bodyPr>
            <a:normAutofit lnSpcReduction="10000"/>
          </a:bodyPr>
          <a:lstStyle/>
          <a:p>
            <a:r>
              <a:rPr lang="fr-RE" dirty="0"/>
              <a:t>CTE: 72 euros: </a:t>
            </a:r>
            <a:r>
              <a:rPr lang="fr-RE" b="1" dirty="0"/>
              <a:t>C</a:t>
            </a:r>
            <a:r>
              <a:rPr lang="fr-RE" dirty="0"/>
              <a:t>onsultation </a:t>
            </a:r>
            <a:r>
              <a:rPr lang="fr-RE" b="1" dirty="0"/>
              <a:t>T</a:t>
            </a:r>
            <a:r>
              <a:rPr lang="fr-RE" dirty="0"/>
              <a:t>rouble </a:t>
            </a:r>
            <a:r>
              <a:rPr lang="fr-RE" b="1" dirty="0"/>
              <a:t>E</a:t>
            </a:r>
            <a:r>
              <a:rPr lang="fr-RE" dirty="0"/>
              <a:t>nfant. Consultation de repérage des troubles du spectre autistique. Depuis le 01/04/2022 (avenant 9): extension aux  TND (troubles du neurodéveloppement) et troubles de la relation précoce mère/enfant. Code de transmission CCE </a:t>
            </a:r>
          </a:p>
          <a:p>
            <a:r>
              <a:rPr lang="fr-RE" dirty="0"/>
              <a:t>CSE: 55,20: </a:t>
            </a:r>
            <a:r>
              <a:rPr lang="fr-RE" b="1" dirty="0"/>
              <a:t>C</a:t>
            </a:r>
            <a:r>
              <a:rPr lang="fr-RE" dirty="0"/>
              <a:t>onsultation </a:t>
            </a:r>
            <a:r>
              <a:rPr lang="fr-RE" b="1" dirty="0"/>
              <a:t>S</a:t>
            </a:r>
            <a:r>
              <a:rPr lang="fr-RE" dirty="0"/>
              <a:t>uivi </a:t>
            </a:r>
            <a:r>
              <a:rPr lang="fr-RE" b="1" dirty="0"/>
              <a:t>E</a:t>
            </a:r>
            <a:r>
              <a:rPr lang="fr-RE" dirty="0"/>
              <a:t>nfant. Consultation annuelle de suivi, coordination et prise en charge d’un enfant autiste (MG, Pédiatre et psychiatre)</a:t>
            </a:r>
          </a:p>
          <a:p>
            <a:r>
              <a:rPr lang="fr-RE" dirty="0"/>
              <a:t>CDRP002: 48,51 euros: dépistage clinique et audiométrique de la surdité avant 3 ans. Utilisation d’un test validé type </a:t>
            </a:r>
            <a:r>
              <a:rPr lang="fr-RE" dirty="0" err="1"/>
              <a:t>sensory</a:t>
            </a:r>
            <a:r>
              <a:rPr lang="fr-RE" dirty="0"/>
              <a:t> baby test. Peut être associé au dépistage des troubles visuels (test de Lang) BLQP010 25,32 euros. On peut coter les deux </a:t>
            </a:r>
          </a:p>
        </p:txBody>
      </p:sp>
    </p:spTree>
    <p:extLst>
      <p:ext uri="{BB962C8B-B14F-4D97-AF65-F5344CB8AC3E}">
        <p14:creationId xmlns:p14="http://schemas.microsoft.com/office/powerpoint/2010/main" val="10376476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FF656BB-51BA-4EB5-903D-9E5D29EE3C53}"/>
              </a:ext>
            </a:extLst>
          </p:cNvPr>
          <p:cNvSpPr>
            <a:spLocks noGrp="1"/>
          </p:cNvSpPr>
          <p:nvPr>
            <p:ph type="title"/>
          </p:nvPr>
        </p:nvSpPr>
        <p:spPr/>
        <p:txBody>
          <a:bodyPr/>
          <a:lstStyle/>
          <a:p>
            <a:r>
              <a:rPr lang="fr-RE" dirty="0"/>
              <a:t>Contraception des jeunes filles</a:t>
            </a:r>
          </a:p>
        </p:txBody>
      </p:sp>
      <p:sp>
        <p:nvSpPr>
          <p:cNvPr id="3" name="Espace réservé du contenu 2">
            <a:extLst>
              <a:ext uri="{FF2B5EF4-FFF2-40B4-BE49-F238E27FC236}">
                <a16:creationId xmlns:a16="http://schemas.microsoft.com/office/drawing/2014/main" id="{72B49CFC-4B95-420D-8950-8154A822B4D4}"/>
              </a:ext>
            </a:extLst>
          </p:cNvPr>
          <p:cNvSpPr>
            <a:spLocks noGrp="1"/>
          </p:cNvSpPr>
          <p:nvPr>
            <p:ph idx="1"/>
          </p:nvPr>
        </p:nvSpPr>
        <p:spPr/>
        <p:txBody>
          <a:bodyPr/>
          <a:lstStyle/>
          <a:p>
            <a:r>
              <a:rPr lang="fr-RE" dirty="0"/>
              <a:t>CCP: 55,20: Cotation une fois. </a:t>
            </a:r>
            <a:r>
              <a:rPr lang="fr-RE" b="1" dirty="0"/>
              <a:t>C</a:t>
            </a:r>
            <a:r>
              <a:rPr lang="fr-RE" dirty="0"/>
              <a:t>onsultation de </a:t>
            </a:r>
            <a:r>
              <a:rPr lang="fr-RE" b="1" dirty="0"/>
              <a:t>C</a:t>
            </a:r>
            <a:r>
              <a:rPr lang="fr-RE" dirty="0"/>
              <a:t>ontraception et de </a:t>
            </a:r>
            <a:r>
              <a:rPr lang="fr-RE" b="1" dirty="0"/>
              <a:t>P</a:t>
            </a:r>
            <a:r>
              <a:rPr lang="fr-RE" dirty="0"/>
              <a:t>revention pour une fille mineure (15 à 18 ans) et depuis le 01/04/2022 (avenant 9) élargissement à la première consultation de santé sexuelle, de contraception et de prévention des MST pour toutes les femmes âgées de moins de </a:t>
            </a:r>
            <a:r>
              <a:rPr lang="fr-RE" b="1" dirty="0"/>
              <a:t>26</a:t>
            </a:r>
            <a:r>
              <a:rPr lang="fr-RE" dirty="0"/>
              <a:t> ans. </a:t>
            </a:r>
          </a:p>
          <a:p>
            <a:pPr marL="0" indent="0">
              <a:buNone/>
            </a:pPr>
            <a:r>
              <a:rPr lang="fr-RE" dirty="0"/>
              <a:t>-Permet d’aborder des sujets relatifs à la santé sexuelle et reproductive dans une approche globale. </a:t>
            </a:r>
          </a:p>
          <a:p>
            <a:pPr marL="0" indent="0">
              <a:buNone/>
            </a:pPr>
            <a:r>
              <a:rPr lang="fr-RE" dirty="0"/>
              <a:t>-Prise en charge à 100 % (exo div3 ou soins exonérés particuliers). Droit à l’anonymat : NIR anonyme   2 55 55 55 CCC 042/XX (CCC : Caisse et XX clé de contrôle)</a:t>
            </a:r>
          </a:p>
        </p:txBody>
      </p:sp>
    </p:spTree>
    <p:extLst>
      <p:ext uri="{BB962C8B-B14F-4D97-AF65-F5344CB8AC3E}">
        <p14:creationId xmlns:p14="http://schemas.microsoft.com/office/powerpoint/2010/main" val="24321112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CD4F100-A995-458B-B2B6-6B484EB35670}"/>
              </a:ext>
            </a:extLst>
          </p:cNvPr>
          <p:cNvSpPr>
            <a:spLocks noGrp="1"/>
          </p:cNvSpPr>
          <p:nvPr>
            <p:ph type="title"/>
          </p:nvPr>
        </p:nvSpPr>
        <p:spPr/>
        <p:txBody>
          <a:bodyPr/>
          <a:lstStyle/>
          <a:p>
            <a:r>
              <a:rPr lang="fr-RE" dirty="0"/>
              <a:t>Gynécologie</a:t>
            </a:r>
          </a:p>
        </p:txBody>
      </p:sp>
      <p:sp>
        <p:nvSpPr>
          <p:cNvPr id="3" name="Espace réservé du contenu 2">
            <a:extLst>
              <a:ext uri="{FF2B5EF4-FFF2-40B4-BE49-F238E27FC236}">
                <a16:creationId xmlns:a16="http://schemas.microsoft.com/office/drawing/2014/main" id="{340387AE-6D80-4A54-93E4-DA807E9431D2}"/>
              </a:ext>
            </a:extLst>
          </p:cNvPr>
          <p:cNvSpPr>
            <a:spLocks noGrp="1"/>
          </p:cNvSpPr>
          <p:nvPr>
            <p:ph idx="1"/>
          </p:nvPr>
        </p:nvSpPr>
        <p:spPr/>
        <p:txBody>
          <a:bodyPr/>
          <a:lstStyle/>
          <a:p>
            <a:r>
              <a:rPr lang="fr-RE" dirty="0"/>
              <a:t>Frottis (25-65 ans tous les 3 ans): JKHD001(12,83 euros): Peut cumuler avec une GS + JKHD001: 42,43 euros</a:t>
            </a:r>
          </a:p>
          <a:p>
            <a:r>
              <a:rPr lang="fr-RE" dirty="0"/>
              <a:t>JKLD001: 39,55 (revalorisé 3 % Avenant 9): pose d’un dispositif intra-utérin.</a:t>
            </a:r>
          </a:p>
          <a:p>
            <a:r>
              <a:rPr lang="fr-RE" dirty="0"/>
              <a:t>JKKD001: 39,55: changement d’un dispositif intra-utérin.</a:t>
            </a:r>
          </a:p>
          <a:p>
            <a:r>
              <a:rPr lang="fr-RE" dirty="0"/>
              <a:t>QZGA002: 43,05: Ablation ou changement d’implant pharmacologique sous cutané</a:t>
            </a:r>
          </a:p>
          <a:p>
            <a:r>
              <a:rPr lang="fr-RE" dirty="0"/>
              <a:t>QZLA004: 18,53: pose d’un implant sous cutané (</a:t>
            </a:r>
            <a:r>
              <a:rPr lang="fr-RE" dirty="0" err="1"/>
              <a:t>inf</a:t>
            </a:r>
            <a:r>
              <a:rPr lang="fr-RE" dirty="0"/>
              <a:t> a GS !! et ne peut être cumulé)</a:t>
            </a:r>
          </a:p>
          <a:p>
            <a:endParaRPr lang="fr-RE" dirty="0"/>
          </a:p>
        </p:txBody>
      </p:sp>
    </p:spTree>
    <p:extLst>
      <p:ext uri="{BB962C8B-B14F-4D97-AF65-F5344CB8AC3E}">
        <p14:creationId xmlns:p14="http://schemas.microsoft.com/office/powerpoint/2010/main" val="9837309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CD52ACB-4B85-4A10-952B-6C7F8D871C2C}"/>
              </a:ext>
            </a:extLst>
          </p:cNvPr>
          <p:cNvSpPr>
            <a:spLocks noGrp="1"/>
          </p:cNvSpPr>
          <p:nvPr>
            <p:ph type="title"/>
          </p:nvPr>
        </p:nvSpPr>
        <p:spPr/>
        <p:txBody>
          <a:bodyPr/>
          <a:lstStyle/>
          <a:p>
            <a:r>
              <a:rPr lang="fr-RE" dirty="0"/>
              <a:t>PLAN</a:t>
            </a:r>
          </a:p>
        </p:txBody>
      </p:sp>
      <p:sp>
        <p:nvSpPr>
          <p:cNvPr id="3" name="Espace réservé du contenu 2">
            <a:extLst>
              <a:ext uri="{FF2B5EF4-FFF2-40B4-BE49-F238E27FC236}">
                <a16:creationId xmlns:a16="http://schemas.microsoft.com/office/drawing/2014/main" id="{8561E8A7-7125-4A0B-9212-C7B4760C3709}"/>
              </a:ext>
            </a:extLst>
          </p:cNvPr>
          <p:cNvSpPr>
            <a:spLocks noGrp="1"/>
          </p:cNvSpPr>
          <p:nvPr>
            <p:ph idx="1"/>
          </p:nvPr>
        </p:nvSpPr>
        <p:spPr/>
        <p:txBody>
          <a:bodyPr/>
          <a:lstStyle/>
          <a:p>
            <a:r>
              <a:rPr lang="fr-RE" dirty="0"/>
              <a:t>Cotations courantes</a:t>
            </a:r>
          </a:p>
          <a:p>
            <a:r>
              <a:rPr lang="fr-RE" dirty="0"/>
              <a:t>Nouvelles cotations de l’avenant 9</a:t>
            </a:r>
          </a:p>
          <a:p>
            <a:r>
              <a:rPr lang="fr-RE" dirty="0"/>
              <a:t>Ségur numérique </a:t>
            </a:r>
          </a:p>
        </p:txBody>
      </p:sp>
    </p:spTree>
    <p:extLst>
      <p:ext uri="{BB962C8B-B14F-4D97-AF65-F5344CB8AC3E}">
        <p14:creationId xmlns:p14="http://schemas.microsoft.com/office/powerpoint/2010/main" val="20891275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7484782-E57E-47A8-B13D-141B9B843296}"/>
              </a:ext>
            </a:extLst>
          </p:cNvPr>
          <p:cNvSpPr>
            <a:spLocks noGrp="1"/>
          </p:cNvSpPr>
          <p:nvPr>
            <p:ph type="title"/>
          </p:nvPr>
        </p:nvSpPr>
        <p:spPr/>
        <p:txBody>
          <a:bodyPr/>
          <a:lstStyle/>
          <a:p>
            <a:r>
              <a:rPr lang="fr-RE" dirty="0"/>
              <a:t>ECG </a:t>
            </a:r>
          </a:p>
        </p:txBody>
      </p:sp>
      <p:sp>
        <p:nvSpPr>
          <p:cNvPr id="3" name="Espace réservé du contenu 2">
            <a:extLst>
              <a:ext uri="{FF2B5EF4-FFF2-40B4-BE49-F238E27FC236}">
                <a16:creationId xmlns:a16="http://schemas.microsoft.com/office/drawing/2014/main" id="{8AAB2F8B-7A24-44EA-A603-7349ED70F7CA}"/>
              </a:ext>
            </a:extLst>
          </p:cNvPr>
          <p:cNvSpPr>
            <a:spLocks noGrp="1"/>
          </p:cNvSpPr>
          <p:nvPr>
            <p:ph idx="1"/>
          </p:nvPr>
        </p:nvSpPr>
        <p:spPr/>
        <p:txBody>
          <a:bodyPr/>
          <a:lstStyle/>
          <a:p>
            <a:r>
              <a:rPr lang="fr-RE" dirty="0"/>
              <a:t>ECG au cabinet : GS + DEQP003 (14,69 euros) : 44,29 euros</a:t>
            </a:r>
          </a:p>
          <a:p>
            <a:r>
              <a:rPr lang="fr-RE" dirty="0"/>
              <a:t>ECG à domicile – ajouter IK si nécessaire :                                               VGS + MD + DEQP003 + YYYY490 (9,60) : 63,89 euros</a:t>
            </a:r>
          </a:p>
          <a:p>
            <a:r>
              <a:rPr lang="fr-RE" dirty="0"/>
              <a:t>YYYY490 = supplément taux plein pour ECG au domicile du patient</a:t>
            </a:r>
          </a:p>
          <a:p>
            <a:endParaRPr lang="fr-RE" dirty="0"/>
          </a:p>
        </p:txBody>
      </p:sp>
    </p:spTree>
    <p:extLst>
      <p:ext uri="{BB962C8B-B14F-4D97-AF65-F5344CB8AC3E}">
        <p14:creationId xmlns:p14="http://schemas.microsoft.com/office/powerpoint/2010/main" val="13592984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C8566EF-1512-4C74-8477-E31F8D5218E0}"/>
              </a:ext>
            </a:extLst>
          </p:cNvPr>
          <p:cNvSpPr>
            <a:spLocks noGrp="1"/>
          </p:cNvSpPr>
          <p:nvPr>
            <p:ph type="title"/>
          </p:nvPr>
        </p:nvSpPr>
        <p:spPr/>
        <p:txBody>
          <a:bodyPr/>
          <a:lstStyle/>
          <a:p>
            <a:r>
              <a:rPr lang="fr-RE" dirty="0"/>
              <a:t>Actes d’Urgence</a:t>
            </a:r>
          </a:p>
        </p:txBody>
      </p:sp>
      <p:sp>
        <p:nvSpPr>
          <p:cNvPr id="3" name="Espace réservé du contenu 2">
            <a:extLst>
              <a:ext uri="{FF2B5EF4-FFF2-40B4-BE49-F238E27FC236}">
                <a16:creationId xmlns:a16="http://schemas.microsoft.com/office/drawing/2014/main" id="{1DCD1C4C-9D9B-47E6-B31E-6F02668EE935}"/>
              </a:ext>
            </a:extLst>
          </p:cNvPr>
          <p:cNvSpPr>
            <a:spLocks noGrp="1"/>
          </p:cNvSpPr>
          <p:nvPr>
            <p:ph idx="1"/>
          </p:nvPr>
        </p:nvSpPr>
        <p:spPr/>
        <p:txBody>
          <a:bodyPr>
            <a:normAutofit/>
          </a:bodyPr>
          <a:lstStyle/>
          <a:p>
            <a:r>
              <a:rPr lang="fr-RE" dirty="0"/>
              <a:t>Actes d’urgence au cabinet</a:t>
            </a:r>
          </a:p>
          <a:p>
            <a:pPr marL="0" indent="0">
              <a:buNone/>
            </a:pPr>
            <a:r>
              <a:rPr lang="fr-RE" dirty="0"/>
              <a:t>ex. détresse au cabinet : YYYY010 + M : 49,44+26,88= 76,32 euros</a:t>
            </a:r>
          </a:p>
          <a:p>
            <a:pPr marL="0" indent="0">
              <a:buNone/>
            </a:pPr>
            <a:r>
              <a:rPr lang="fr-RE" dirty="0"/>
              <a:t>- M: Modificateur M : Urgence au cabinet.</a:t>
            </a:r>
          </a:p>
          <a:p>
            <a:pPr marL="0" indent="0">
              <a:buNone/>
            </a:pPr>
            <a:r>
              <a:rPr lang="fr-RE" dirty="0"/>
              <a:t>- YYYY010: Traitement de premier recours de cas nécessitant des actes techniques (pose d’une perfusion, pratiquer des aérosols, administration d’oxygène, soins de réa cardio-respiratoire …) et la présence prolongée du médecin (en dehors d’un établissement de soins) dans les situations suivantes: détresse respiratoire ex crise d’asthme grave, détresse cardiaque, choc anaphylactique, état aigu d’agitation, état de mal épileptique, détresse d’origine traumatique…</a:t>
            </a:r>
          </a:p>
        </p:txBody>
      </p:sp>
    </p:spTree>
    <p:extLst>
      <p:ext uri="{BB962C8B-B14F-4D97-AF65-F5344CB8AC3E}">
        <p14:creationId xmlns:p14="http://schemas.microsoft.com/office/powerpoint/2010/main" val="25006984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DCEC534-1AFF-42D9-8E75-7E6226A9F92A}"/>
              </a:ext>
            </a:extLst>
          </p:cNvPr>
          <p:cNvSpPr>
            <a:spLocks noGrp="1"/>
          </p:cNvSpPr>
          <p:nvPr>
            <p:ph type="title"/>
          </p:nvPr>
        </p:nvSpPr>
        <p:spPr/>
        <p:txBody>
          <a:bodyPr/>
          <a:lstStyle/>
          <a:p>
            <a:r>
              <a:rPr lang="fr-RE" dirty="0"/>
              <a:t>Suite actes d’urgence</a:t>
            </a:r>
          </a:p>
        </p:txBody>
      </p:sp>
      <p:sp>
        <p:nvSpPr>
          <p:cNvPr id="3" name="Espace réservé du contenu 2">
            <a:extLst>
              <a:ext uri="{FF2B5EF4-FFF2-40B4-BE49-F238E27FC236}">
                <a16:creationId xmlns:a16="http://schemas.microsoft.com/office/drawing/2014/main" id="{FD28AF23-153A-404A-85DE-892A51D7D919}"/>
              </a:ext>
            </a:extLst>
          </p:cNvPr>
          <p:cNvSpPr>
            <a:spLocks noGrp="1"/>
          </p:cNvSpPr>
          <p:nvPr>
            <p:ph idx="1"/>
          </p:nvPr>
        </p:nvSpPr>
        <p:spPr/>
        <p:txBody>
          <a:bodyPr>
            <a:normAutofit fontScale="85000" lnSpcReduction="20000"/>
          </a:bodyPr>
          <a:lstStyle/>
          <a:p>
            <a:r>
              <a:rPr lang="fr-RE" dirty="0"/>
              <a:t>Actes d’urgence hors du cabinet : </a:t>
            </a:r>
          </a:p>
          <a:p>
            <a:pPr>
              <a:buFontTx/>
              <a:buChar char="-"/>
            </a:pPr>
            <a:r>
              <a:rPr lang="fr-RE" dirty="0"/>
              <a:t>Ex. détresse hors du cabinet : YYYY010 + ID (49,44 + 4,57)=54,01 euros </a:t>
            </a:r>
          </a:p>
          <a:p>
            <a:r>
              <a:rPr lang="fr-RE" dirty="0"/>
              <a:t>Quitter en urgence le cabinet le jour de semaine: </a:t>
            </a:r>
          </a:p>
          <a:p>
            <a:pPr marL="0" indent="0">
              <a:buNone/>
            </a:pPr>
            <a:r>
              <a:rPr lang="fr-RE" dirty="0"/>
              <a:t>-YYYY010 + MU = 49,44 + 23,26 = 72,70 euros + IK (mais de ID, ni F, ni P, ni S)</a:t>
            </a:r>
          </a:p>
          <a:p>
            <a:pPr marL="0" indent="0">
              <a:buNone/>
            </a:pPr>
            <a:r>
              <a:rPr lang="fr-RE" dirty="0"/>
              <a:t>.MU (23,26): Majoration d’urgence pour actes hors cabinet le jour de semaine</a:t>
            </a:r>
          </a:p>
          <a:p>
            <a:pPr marL="0" indent="0">
              <a:buNone/>
            </a:pPr>
            <a:r>
              <a:rPr lang="fr-RE" dirty="0"/>
              <a:t>.ID: Indemnité de déplacement hors garde</a:t>
            </a:r>
          </a:p>
          <a:p>
            <a:pPr marL="0" indent="0">
              <a:buNone/>
            </a:pPr>
            <a:r>
              <a:rPr lang="fr-RE" dirty="0"/>
              <a:t>.F: majoration JF (19,06 E), P: Nuit (35 E), S: Nuit Profonde (40 E)</a:t>
            </a:r>
          </a:p>
          <a:p>
            <a:pPr marL="0" indent="0">
              <a:buNone/>
            </a:pPr>
            <a:r>
              <a:rPr lang="fr-RE" dirty="0"/>
              <a:t>-Cumul ECG (DEQP003: 14,69 E) avec YYYY010 possible mais à 50 % </a:t>
            </a:r>
          </a:p>
          <a:p>
            <a:pPr marL="0" indent="0">
              <a:buNone/>
            </a:pPr>
            <a:r>
              <a:rPr lang="fr-RE" dirty="0"/>
              <a:t>-Si ECG à domicile rajouter au taux plein YYYY490 (9,60 E): </a:t>
            </a:r>
          </a:p>
          <a:p>
            <a:pPr marL="0" indent="0">
              <a:buNone/>
            </a:pPr>
            <a:r>
              <a:rPr lang="fr-RE" dirty="0"/>
              <a:t>-Si plusieurs actes sont effectués en CCAM, le second est coté 50 % et les suivants à zéro</a:t>
            </a:r>
          </a:p>
          <a:p>
            <a:pPr marL="0" indent="0">
              <a:buNone/>
            </a:pPr>
            <a:endParaRPr lang="fr-RE" dirty="0"/>
          </a:p>
          <a:p>
            <a:pPr marL="0" indent="0">
              <a:buNone/>
            </a:pPr>
            <a:endParaRPr lang="fr-RE" dirty="0"/>
          </a:p>
          <a:p>
            <a:pPr marL="0" indent="0">
              <a:buNone/>
            </a:pPr>
            <a:endParaRPr lang="fr-RE" dirty="0"/>
          </a:p>
        </p:txBody>
      </p:sp>
    </p:spTree>
    <p:extLst>
      <p:ext uri="{BB962C8B-B14F-4D97-AF65-F5344CB8AC3E}">
        <p14:creationId xmlns:p14="http://schemas.microsoft.com/office/powerpoint/2010/main" val="35349611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7C3A31E-7B86-43B2-9676-9650636D9AC8}"/>
              </a:ext>
            </a:extLst>
          </p:cNvPr>
          <p:cNvSpPr>
            <a:spLocks noGrp="1"/>
          </p:cNvSpPr>
          <p:nvPr>
            <p:ph type="title"/>
          </p:nvPr>
        </p:nvSpPr>
        <p:spPr/>
        <p:txBody>
          <a:bodyPr/>
          <a:lstStyle/>
          <a:p>
            <a:r>
              <a:rPr lang="fr-RE" dirty="0"/>
              <a:t>Ablation de corps étrangers</a:t>
            </a:r>
          </a:p>
        </p:txBody>
      </p:sp>
      <p:sp>
        <p:nvSpPr>
          <p:cNvPr id="3" name="Espace réservé du contenu 2">
            <a:extLst>
              <a:ext uri="{FF2B5EF4-FFF2-40B4-BE49-F238E27FC236}">
                <a16:creationId xmlns:a16="http://schemas.microsoft.com/office/drawing/2014/main" id="{BD03B05B-4798-4F57-A5B9-14D716DBF5D3}"/>
              </a:ext>
            </a:extLst>
          </p:cNvPr>
          <p:cNvSpPr>
            <a:spLocks noGrp="1"/>
          </p:cNvSpPr>
          <p:nvPr>
            <p:ph idx="1"/>
          </p:nvPr>
        </p:nvSpPr>
        <p:spPr/>
        <p:txBody>
          <a:bodyPr>
            <a:normAutofit/>
          </a:bodyPr>
          <a:lstStyle/>
          <a:p>
            <a:r>
              <a:rPr lang="fr-RE" dirty="0"/>
              <a:t>GAGD002: 36,48 Ablation CE cavité nasale</a:t>
            </a:r>
          </a:p>
          <a:p>
            <a:r>
              <a:rPr lang="fr-RE" dirty="0"/>
              <a:t>QAGA002: 78,14 Ablation de plusieurs CE superficiels au visage (CE œil) / main (échardes)</a:t>
            </a:r>
          </a:p>
          <a:p>
            <a:r>
              <a:rPr lang="fr-RE" dirty="0"/>
              <a:t>QAGA003: 48,93 Ablation d’un CE visage (ex. CE œil) ou main (ex. écharde)</a:t>
            </a:r>
          </a:p>
          <a:p>
            <a:r>
              <a:rPr lang="fr-RE" dirty="0"/>
              <a:t>QZGA004: 39,44 Ablation d’un CE superficiel de la peau en dehors main/visage (ex. CE Plat de pied)</a:t>
            </a:r>
          </a:p>
          <a:p>
            <a:r>
              <a:rPr lang="fr-RE" dirty="0"/>
              <a:t>QZGA007: 69,38 Ablation de plusieurs CE en dehors main/visage</a:t>
            </a:r>
          </a:p>
        </p:txBody>
      </p:sp>
    </p:spTree>
    <p:extLst>
      <p:ext uri="{BB962C8B-B14F-4D97-AF65-F5344CB8AC3E}">
        <p14:creationId xmlns:p14="http://schemas.microsoft.com/office/powerpoint/2010/main" val="3342241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DCBE4FE-0647-4586-85EB-7C714A8DA4D2}"/>
              </a:ext>
            </a:extLst>
          </p:cNvPr>
          <p:cNvSpPr>
            <a:spLocks noGrp="1"/>
          </p:cNvSpPr>
          <p:nvPr>
            <p:ph type="title"/>
          </p:nvPr>
        </p:nvSpPr>
        <p:spPr/>
        <p:txBody>
          <a:bodyPr/>
          <a:lstStyle/>
          <a:p>
            <a:r>
              <a:rPr lang="fr-RE" dirty="0"/>
              <a:t>Sutures (quelques exemples) et petite chirurgie</a:t>
            </a:r>
          </a:p>
        </p:txBody>
      </p:sp>
      <p:sp>
        <p:nvSpPr>
          <p:cNvPr id="3" name="Espace réservé du contenu 2">
            <a:extLst>
              <a:ext uri="{FF2B5EF4-FFF2-40B4-BE49-F238E27FC236}">
                <a16:creationId xmlns:a16="http://schemas.microsoft.com/office/drawing/2014/main" id="{85A1DC3B-392E-4ED2-B2F7-CAF18DC2D0C0}"/>
              </a:ext>
            </a:extLst>
          </p:cNvPr>
          <p:cNvSpPr>
            <a:spLocks noGrp="1"/>
          </p:cNvSpPr>
          <p:nvPr>
            <p:ph idx="1"/>
          </p:nvPr>
        </p:nvSpPr>
        <p:spPr/>
        <p:txBody>
          <a:bodyPr>
            <a:normAutofit fontScale="92500"/>
          </a:bodyPr>
          <a:lstStyle/>
          <a:p>
            <a:r>
              <a:rPr lang="fr-RE" b="1" dirty="0"/>
              <a:t>QAJA004</a:t>
            </a:r>
            <a:r>
              <a:rPr lang="fr-RE" dirty="0"/>
              <a:t>  64,58 + </a:t>
            </a:r>
            <a:r>
              <a:rPr lang="fr-RE" b="1" dirty="0"/>
              <a:t>M</a:t>
            </a:r>
            <a:r>
              <a:rPr lang="fr-RE" dirty="0"/>
              <a:t> (urgence au cabinet: 26,88)= 91,46 euros: Parage et ou suture de plaie profonde de la peau et des tissus mous de la face de moins de 3 cm de grand axe</a:t>
            </a:r>
          </a:p>
          <a:p>
            <a:r>
              <a:rPr lang="fr-RE" b="1" dirty="0"/>
              <a:t>QAJA013</a:t>
            </a:r>
            <a:r>
              <a:rPr lang="fr-RE" dirty="0"/>
              <a:t>  32,29 + </a:t>
            </a:r>
            <a:r>
              <a:rPr lang="fr-RE" b="1" dirty="0"/>
              <a:t>M</a:t>
            </a:r>
            <a:r>
              <a:rPr lang="fr-RE" dirty="0"/>
              <a:t> 26,88= 59,17 euros: Parage et ou suture de plaie superficielle de la peau de la face de moins de 3 cm</a:t>
            </a:r>
          </a:p>
          <a:p>
            <a:r>
              <a:rPr lang="fr-RE" b="1" dirty="0"/>
              <a:t>QZJA002  </a:t>
            </a:r>
            <a:r>
              <a:rPr lang="fr-RE" dirty="0"/>
              <a:t>26,29 + </a:t>
            </a:r>
            <a:r>
              <a:rPr lang="fr-RE" b="1" dirty="0"/>
              <a:t>M</a:t>
            </a:r>
            <a:r>
              <a:rPr lang="fr-RE" dirty="0"/>
              <a:t> 26,88= 53,17 Euros: Parage et ou suture de la plaie superficielle de la peau de moins de 3 cm de grand axe en dehors du visage</a:t>
            </a:r>
          </a:p>
          <a:p>
            <a:r>
              <a:rPr lang="fr-RE" b="1" dirty="0"/>
              <a:t>MJPA010</a:t>
            </a:r>
            <a:r>
              <a:rPr lang="fr-RE" dirty="0"/>
              <a:t>  39,44 euros: Incision ou excision d’un panaris</a:t>
            </a:r>
          </a:p>
          <a:p>
            <a:r>
              <a:rPr lang="fr-RE" b="1" dirty="0"/>
              <a:t>EGFA007</a:t>
            </a:r>
            <a:r>
              <a:rPr lang="fr-RE" dirty="0"/>
              <a:t>  64,58 euros: Excision d’une thrombose hémorroïdaire</a:t>
            </a:r>
          </a:p>
          <a:p>
            <a:r>
              <a:rPr lang="fr-RE" b="1" dirty="0"/>
              <a:t>GABD002</a:t>
            </a:r>
            <a:r>
              <a:rPr lang="fr-RE" dirty="0"/>
              <a:t> 28,55 + </a:t>
            </a:r>
            <a:r>
              <a:rPr lang="fr-RE" b="1" dirty="0"/>
              <a:t>M </a:t>
            </a:r>
            <a:r>
              <a:rPr lang="fr-RE" dirty="0"/>
              <a:t>26,88= 55,43 euros:</a:t>
            </a:r>
            <a:r>
              <a:rPr lang="fr-RE" b="1" dirty="0"/>
              <a:t> </a:t>
            </a:r>
            <a:r>
              <a:rPr lang="fr-RE" dirty="0"/>
              <a:t>Tamponnement nasal antérieur</a:t>
            </a:r>
          </a:p>
        </p:txBody>
      </p:sp>
    </p:spTree>
    <p:extLst>
      <p:ext uri="{BB962C8B-B14F-4D97-AF65-F5344CB8AC3E}">
        <p14:creationId xmlns:p14="http://schemas.microsoft.com/office/powerpoint/2010/main" val="17636245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77671D1-470F-458C-B309-253191F8D522}"/>
              </a:ext>
            </a:extLst>
          </p:cNvPr>
          <p:cNvSpPr>
            <a:spLocks noGrp="1"/>
          </p:cNvSpPr>
          <p:nvPr>
            <p:ph type="title"/>
          </p:nvPr>
        </p:nvSpPr>
        <p:spPr/>
        <p:txBody>
          <a:bodyPr/>
          <a:lstStyle/>
          <a:p>
            <a:r>
              <a:rPr lang="fr-RE" dirty="0"/>
              <a:t>Traumatologie (quelques exemples)</a:t>
            </a:r>
          </a:p>
        </p:txBody>
      </p:sp>
      <p:sp>
        <p:nvSpPr>
          <p:cNvPr id="3" name="Espace réservé du contenu 2">
            <a:extLst>
              <a:ext uri="{FF2B5EF4-FFF2-40B4-BE49-F238E27FC236}">
                <a16:creationId xmlns:a16="http://schemas.microsoft.com/office/drawing/2014/main" id="{69AF1052-E93D-4E15-8F3E-F61EF96DFA2B}"/>
              </a:ext>
            </a:extLst>
          </p:cNvPr>
          <p:cNvSpPr>
            <a:spLocks noGrp="1"/>
          </p:cNvSpPr>
          <p:nvPr>
            <p:ph idx="1"/>
          </p:nvPr>
        </p:nvSpPr>
        <p:spPr/>
        <p:txBody>
          <a:bodyPr/>
          <a:lstStyle/>
          <a:p>
            <a:r>
              <a:rPr lang="fr-RE" b="1" dirty="0"/>
              <a:t>MADP001</a:t>
            </a:r>
            <a:r>
              <a:rPr lang="fr-RE" dirty="0"/>
              <a:t>  43,05 + </a:t>
            </a:r>
            <a:r>
              <a:rPr lang="fr-RE" b="1" dirty="0"/>
              <a:t>M</a:t>
            </a:r>
            <a:r>
              <a:rPr lang="fr-RE" dirty="0"/>
              <a:t> 26,88= 69,93 euros: Contention orthopédique de fracture de la clavicule uni ou bilatérale</a:t>
            </a:r>
          </a:p>
          <a:p>
            <a:r>
              <a:rPr lang="fr-RE" b="1" dirty="0"/>
              <a:t>NFMP001</a:t>
            </a:r>
            <a:r>
              <a:rPr lang="fr-RE" dirty="0"/>
              <a:t>  43,05 + </a:t>
            </a:r>
            <a:r>
              <a:rPr lang="fr-RE" b="1" dirty="0"/>
              <a:t>M</a:t>
            </a:r>
            <a:r>
              <a:rPr lang="fr-RE" dirty="0"/>
              <a:t> 26,88= 69,93 Euros: Confection d’une contention souple du genou (ex. Strapping du genou pour tendinite, entorse ou </a:t>
            </a:r>
            <a:r>
              <a:rPr lang="fr-RE" dirty="0" err="1"/>
              <a:t>Sd</a:t>
            </a:r>
            <a:r>
              <a:rPr lang="fr-RE" dirty="0"/>
              <a:t> Rotulien)</a:t>
            </a:r>
          </a:p>
          <a:p>
            <a:r>
              <a:rPr lang="fr-RE" b="1" dirty="0"/>
              <a:t>NGMP001</a:t>
            </a:r>
            <a:r>
              <a:rPr lang="fr-RE" dirty="0"/>
              <a:t>  21,53 + </a:t>
            </a:r>
            <a:r>
              <a:rPr lang="fr-RE" b="1" dirty="0"/>
              <a:t>M</a:t>
            </a:r>
            <a:r>
              <a:rPr lang="fr-RE" dirty="0"/>
              <a:t> 26,88= 48,41 Euros: Confection d’une contention souple de la cheville et/ou pied (ex. Strapping de la cheville), ou confection d’une semelle plâtrée</a:t>
            </a:r>
          </a:p>
        </p:txBody>
      </p:sp>
    </p:spTree>
    <p:extLst>
      <p:ext uri="{BB962C8B-B14F-4D97-AF65-F5344CB8AC3E}">
        <p14:creationId xmlns:p14="http://schemas.microsoft.com/office/powerpoint/2010/main" val="15545551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5E70E4C-62BD-4C01-B5D4-C2DBF36D12F9}"/>
              </a:ext>
            </a:extLst>
          </p:cNvPr>
          <p:cNvSpPr>
            <a:spLocks noGrp="1"/>
          </p:cNvSpPr>
          <p:nvPr>
            <p:ph type="title"/>
          </p:nvPr>
        </p:nvSpPr>
        <p:spPr/>
        <p:txBody>
          <a:bodyPr/>
          <a:lstStyle/>
          <a:p>
            <a:r>
              <a:rPr lang="fr-RE" dirty="0"/>
              <a:t>Cotations Covid</a:t>
            </a:r>
          </a:p>
        </p:txBody>
      </p:sp>
      <p:sp>
        <p:nvSpPr>
          <p:cNvPr id="3" name="Espace réservé du contenu 2">
            <a:extLst>
              <a:ext uri="{FF2B5EF4-FFF2-40B4-BE49-F238E27FC236}">
                <a16:creationId xmlns:a16="http://schemas.microsoft.com/office/drawing/2014/main" id="{45EAD704-7F34-4D4E-837B-12879D56FDE2}"/>
              </a:ext>
            </a:extLst>
          </p:cNvPr>
          <p:cNvSpPr>
            <a:spLocks noGrp="1"/>
          </p:cNvSpPr>
          <p:nvPr>
            <p:ph idx="1"/>
          </p:nvPr>
        </p:nvSpPr>
        <p:spPr/>
        <p:txBody>
          <a:bodyPr/>
          <a:lstStyle/>
          <a:p>
            <a:r>
              <a:rPr lang="fr-RE" dirty="0"/>
              <a:t>TAG covid: C 1,5= 41,40 euros</a:t>
            </a:r>
          </a:p>
          <a:p>
            <a:r>
              <a:rPr lang="fr-RE" dirty="0"/>
              <a:t>Si test positif, plus de MIS depuis le 01/04/2022</a:t>
            </a:r>
          </a:p>
          <a:p>
            <a:r>
              <a:rPr lang="fr-RE" dirty="0"/>
              <a:t>TAG et GS covid prise en charge à 100 % en exo div 3 ou soins particuliers exonérés </a:t>
            </a:r>
          </a:p>
        </p:txBody>
      </p:sp>
    </p:spTree>
    <p:extLst>
      <p:ext uri="{BB962C8B-B14F-4D97-AF65-F5344CB8AC3E}">
        <p14:creationId xmlns:p14="http://schemas.microsoft.com/office/powerpoint/2010/main" val="21670023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D92CF81-5C1B-4314-93CE-7C0D5ED7381C}"/>
              </a:ext>
            </a:extLst>
          </p:cNvPr>
          <p:cNvSpPr>
            <a:spLocks noGrp="1"/>
          </p:cNvSpPr>
          <p:nvPr>
            <p:ph type="title"/>
          </p:nvPr>
        </p:nvSpPr>
        <p:spPr/>
        <p:txBody>
          <a:bodyPr/>
          <a:lstStyle/>
          <a:p>
            <a:r>
              <a:rPr lang="fr-RE" dirty="0"/>
              <a:t>Certificat de décès 100 euros</a:t>
            </a:r>
          </a:p>
        </p:txBody>
      </p:sp>
      <p:sp>
        <p:nvSpPr>
          <p:cNvPr id="3" name="Espace réservé du contenu 2">
            <a:extLst>
              <a:ext uri="{FF2B5EF4-FFF2-40B4-BE49-F238E27FC236}">
                <a16:creationId xmlns:a16="http://schemas.microsoft.com/office/drawing/2014/main" id="{70367E31-C98C-4399-B715-54AE84CB99AB}"/>
              </a:ext>
            </a:extLst>
          </p:cNvPr>
          <p:cNvSpPr>
            <a:spLocks noGrp="1"/>
          </p:cNvSpPr>
          <p:nvPr>
            <p:ph idx="1"/>
          </p:nvPr>
        </p:nvSpPr>
        <p:spPr/>
        <p:txBody>
          <a:bodyPr>
            <a:normAutofit fontScale="92500" lnSpcReduction="10000"/>
          </a:bodyPr>
          <a:lstStyle/>
          <a:p>
            <a:r>
              <a:rPr lang="fr-RE" dirty="0"/>
              <a:t>Au domicile du patient</a:t>
            </a:r>
          </a:p>
          <a:p>
            <a:r>
              <a:rPr lang="fr-RE" dirty="0"/>
              <a:t>La nuit entre 20h et 08h</a:t>
            </a:r>
          </a:p>
          <a:p>
            <a:r>
              <a:rPr lang="fr-RE" dirty="0"/>
              <a:t>Le samedi et JF de 08h à 20h</a:t>
            </a:r>
          </a:p>
          <a:p>
            <a:r>
              <a:rPr lang="fr-RE" dirty="0"/>
              <a:t>Les ponts, lundi qui précède JF et vendredi samedi qui suivent JF de 08h à 20h</a:t>
            </a:r>
          </a:p>
          <a:p>
            <a:r>
              <a:rPr lang="fr-RE" dirty="0"/>
              <a:t>Réglé par la Caisse, formulaire PDF disponible sur Ameli.fr à envoyer à la caisse</a:t>
            </a:r>
          </a:p>
          <a:p>
            <a:r>
              <a:rPr lang="fr-RE" dirty="0"/>
              <a:t>En zone déclaré ‘fragile’ en terme offre de soins par arrêté ARS, extension aux jours de semaine de 08 à 20h</a:t>
            </a:r>
          </a:p>
          <a:p>
            <a:r>
              <a:rPr lang="fr-RE" dirty="0"/>
              <a:t>Depuis le 1 e juin 2022, déclaration obligatoire en ligne si décès dans un établissement de sante ou médico-social.</a:t>
            </a:r>
          </a:p>
        </p:txBody>
      </p:sp>
    </p:spTree>
    <p:extLst>
      <p:ext uri="{BB962C8B-B14F-4D97-AF65-F5344CB8AC3E}">
        <p14:creationId xmlns:p14="http://schemas.microsoft.com/office/powerpoint/2010/main" val="18645601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7973B5A-7841-43AD-A12E-101C2167E9EC}"/>
              </a:ext>
            </a:extLst>
          </p:cNvPr>
          <p:cNvSpPr>
            <a:spLocks noGrp="1"/>
          </p:cNvSpPr>
          <p:nvPr>
            <p:ph type="title"/>
          </p:nvPr>
        </p:nvSpPr>
        <p:spPr/>
        <p:txBody>
          <a:bodyPr/>
          <a:lstStyle/>
          <a:p>
            <a:r>
              <a:rPr lang="fr-FR" dirty="0"/>
              <a:t>Téléconsultation</a:t>
            </a:r>
            <a:endParaRPr lang="fr-RE" dirty="0"/>
          </a:p>
        </p:txBody>
      </p:sp>
      <p:sp>
        <p:nvSpPr>
          <p:cNvPr id="3" name="Espace réservé du contenu 2">
            <a:extLst>
              <a:ext uri="{FF2B5EF4-FFF2-40B4-BE49-F238E27FC236}">
                <a16:creationId xmlns:a16="http://schemas.microsoft.com/office/drawing/2014/main" id="{A1D8AB21-FB2A-46F7-9670-7AF96EEB5835}"/>
              </a:ext>
            </a:extLst>
          </p:cNvPr>
          <p:cNvSpPr>
            <a:spLocks noGrp="1"/>
          </p:cNvSpPr>
          <p:nvPr>
            <p:ph idx="1"/>
          </p:nvPr>
        </p:nvSpPr>
        <p:spPr/>
        <p:txBody>
          <a:bodyPr>
            <a:normAutofit fontScale="85000" lnSpcReduction="20000"/>
          </a:bodyPr>
          <a:lstStyle/>
          <a:p>
            <a:r>
              <a:rPr lang="fr-FR" dirty="0"/>
              <a:t>Obligatoire d’avoir une vidéotransmission (pas WhatsApp ni téléphone)</a:t>
            </a:r>
          </a:p>
          <a:p>
            <a:r>
              <a:rPr lang="fr-FR" dirty="0"/>
              <a:t>TCG 29,60 euros</a:t>
            </a:r>
          </a:p>
          <a:p>
            <a:r>
              <a:rPr lang="fr-RE" dirty="0"/>
              <a:t>Prise en charge identique : 70%-30%, 100 % ALD</a:t>
            </a:r>
          </a:p>
          <a:p>
            <a:r>
              <a:rPr lang="fr-RE" dirty="0"/>
              <a:t>Tiers payant possible : ALD, maternité, CSS (CMU et ACS) et jusqu’au 30/07/2022 pour les mutuelles.</a:t>
            </a:r>
          </a:p>
          <a:p>
            <a:r>
              <a:rPr lang="fr-RE" dirty="0"/>
              <a:t>Respect parcours de soins: Après orientation du MT vers médecin consultant ( si ce dernier n’est pas le MT) sauf exceptions: accès direct </a:t>
            </a:r>
            <a:r>
              <a:rPr lang="fr-RE" dirty="0" err="1"/>
              <a:t>Gyneco</a:t>
            </a:r>
            <a:r>
              <a:rPr lang="fr-RE" dirty="0"/>
              <a:t>, Ophtalmo, stomato, </a:t>
            </a:r>
            <a:r>
              <a:rPr lang="fr-RE" dirty="0" err="1"/>
              <a:t>chir</a:t>
            </a:r>
            <a:r>
              <a:rPr lang="fr-RE" dirty="0"/>
              <a:t> max faciale, psychiatre, neuropsychiatre et pédiatre, patients moins de 16 ans, situation d’urgence, patient sans MT ou dont le MG est indisponible dans un délai compatible avec leur état de santé.</a:t>
            </a:r>
          </a:p>
          <a:p>
            <a:r>
              <a:rPr lang="fr-RE" dirty="0"/>
              <a:t>Médecin consultant doit être issu du même territoire que le patient sauf orienté par médecin régulateur SAS en cas d’échec d’une prise de RDV sur le territoire ou résidence dans un désert médical.</a:t>
            </a:r>
            <a:endParaRPr lang="fr-FR" dirty="0"/>
          </a:p>
        </p:txBody>
      </p:sp>
    </p:spTree>
    <p:extLst>
      <p:ext uri="{BB962C8B-B14F-4D97-AF65-F5344CB8AC3E}">
        <p14:creationId xmlns:p14="http://schemas.microsoft.com/office/powerpoint/2010/main" val="22926042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DD8ACEC-62D4-4983-9A29-6AEC8AD5A644}"/>
              </a:ext>
            </a:extLst>
          </p:cNvPr>
          <p:cNvSpPr>
            <a:spLocks noGrp="1"/>
          </p:cNvSpPr>
          <p:nvPr>
            <p:ph type="title"/>
          </p:nvPr>
        </p:nvSpPr>
        <p:spPr/>
        <p:txBody>
          <a:bodyPr/>
          <a:lstStyle/>
          <a:p>
            <a:r>
              <a:rPr lang="fr-FR" dirty="0"/>
              <a:t>Télé expertise</a:t>
            </a:r>
            <a:endParaRPr lang="fr-RE" dirty="0"/>
          </a:p>
        </p:txBody>
      </p:sp>
      <p:sp>
        <p:nvSpPr>
          <p:cNvPr id="3" name="Espace réservé du contenu 2">
            <a:extLst>
              <a:ext uri="{FF2B5EF4-FFF2-40B4-BE49-F238E27FC236}">
                <a16:creationId xmlns:a16="http://schemas.microsoft.com/office/drawing/2014/main" id="{56CEF87A-CBE9-429B-B71C-11127006B890}"/>
              </a:ext>
            </a:extLst>
          </p:cNvPr>
          <p:cNvSpPr>
            <a:spLocks noGrp="1"/>
          </p:cNvSpPr>
          <p:nvPr>
            <p:ph idx="1"/>
          </p:nvPr>
        </p:nvSpPr>
        <p:spPr/>
        <p:txBody>
          <a:bodyPr>
            <a:normAutofit fontScale="92500"/>
          </a:bodyPr>
          <a:lstStyle/>
          <a:p>
            <a:r>
              <a:rPr lang="fr-FR" dirty="0"/>
              <a:t>Peut concerner tous les patients</a:t>
            </a:r>
          </a:p>
          <a:p>
            <a:r>
              <a:rPr lang="fr-FR" dirty="0"/>
              <a:t>Changement de cotation avec l’avenant 9 du 01/04/2022</a:t>
            </a:r>
          </a:p>
          <a:p>
            <a:r>
              <a:rPr lang="fr-FR" dirty="0"/>
              <a:t>Coter TE2: 20 euros</a:t>
            </a:r>
            <a:r>
              <a:rPr lang="fr-RE" dirty="0"/>
              <a:t> avec maximum de 4 par an pour un même patient</a:t>
            </a:r>
          </a:p>
          <a:p>
            <a:r>
              <a:rPr lang="fr-RE" dirty="0"/>
              <a:t>Tous les professionnels de santé peuvent être à l’origine de la demande</a:t>
            </a:r>
          </a:p>
          <a:p>
            <a:r>
              <a:rPr lang="fr-RE" dirty="0"/>
              <a:t>Le médecin demandeur cote RQD : 10 euros</a:t>
            </a:r>
          </a:p>
          <a:p>
            <a:r>
              <a:rPr lang="fr-RE" dirty="0"/>
              <a:t>Seule contrainte : utiliser une messagerie sécurisée pour communiquer et archiver les échanges ( logiciel </a:t>
            </a:r>
            <a:r>
              <a:rPr lang="fr-RE" dirty="0" err="1"/>
              <a:t>ségur</a:t>
            </a:r>
            <a:r>
              <a:rPr lang="fr-RE" dirty="0"/>
              <a:t> numérique)</a:t>
            </a:r>
          </a:p>
          <a:p>
            <a:r>
              <a:rPr lang="fr-RE" dirty="0"/>
              <a:t>Seuil de 20% d’activité annuelle (téléconsultation et télé expertise compris)</a:t>
            </a:r>
          </a:p>
          <a:p>
            <a:endParaRPr lang="fr-FR" dirty="0"/>
          </a:p>
        </p:txBody>
      </p:sp>
    </p:spTree>
    <p:extLst>
      <p:ext uri="{BB962C8B-B14F-4D97-AF65-F5344CB8AC3E}">
        <p14:creationId xmlns:p14="http://schemas.microsoft.com/office/powerpoint/2010/main" val="2480731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48202F4-E539-4B90-8451-269F759D7748}"/>
              </a:ext>
            </a:extLst>
          </p:cNvPr>
          <p:cNvSpPr>
            <a:spLocks noGrp="1"/>
          </p:cNvSpPr>
          <p:nvPr>
            <p:ph type="title"/>
          </p:nvPr>
        </p:nvSpPr>
        <p:spPr/>
        <p:txBody>
          <a:bodyPr/>
          <a:lstStyle/>
          <a:p>
            <a:r>
              <a:rPr lang="fr-RE" dirty="0"/>
              <a:t>Mieux coter = Mieux rémunéré</a:t>
            </a:r>
          </a:p>
        </p:txBody>
      </p:sp>
      <p:sp>
        <p:nvSpPr>
          <p:cNvPr id="3" name="Espace réservé du contenu 2">
            <a:extLst>
              <a:ext uri="{FF2B5EF4-FFF2-40B4-BE49-F238E27FC236}">
                <a16:creationId xmlns:a16="http://schemas.microsoft.com/office/drawing/2014/main" id="{FDCF4594-3558-48E5-AECE-B2C5176367DD}"/>
              </a:ext>
            </a:extLst>
          </p:cNvPr>
          <p:cNvSpPr>
            <a:spLocks noGrp="1"/>
          </p:cNvSpPr>
          <p:nvPr>
            <p:ph idx="1"/>
          </p:nvPr>
        </p:nvSpPr>
        <p:spPr/>
        <p:txBody>
          <a:bodyPr/>
          <a:lstStyle/>
          <a:p>
            <a:r>
              <a:rPr lang="fr-RE" dirty="0"/>
              <a:t>CA jusqu’à 15 à 20 % de plus</a:t>
            </a:r>
          </a:p>
          <a:p>
            <a:r>
              <a:rPr lang="fr-RE" dirty="0"/>
              <a:t>Pas si compliqué </a:t>
            </a:r>
          </a:p>
          <a:p>
            <a:r>
              <a:rPr lang="fr-RE" dirty="0"/>
              <a:t>Qq petits astuces pour aller plus vite et faciliter notre travail</a:t>
            </a:r>
          </a:p>
          <a:p>
            <a:r>
              <a:rPr lang="fr-RE" dirty="0"/>
              <a:t>Pas de risque de contrôle de l’assurance maladie en respectant bien les conditions</a:t>
            </a:r>
          </a:p>
          <a:p>
            <a:endParaRPr lang="fr-RE" dirty="0"/>
          </a:p>
        </p:txBody>
      </p:sp>
    </p:spTree>
    <p:extLst>
      <p:ext uri="{BB962C8B-B14F-4D97-AF65-F5344CB8AC3E}">
        <p14:creationId xmlns:p14="http://schemas.microsoft.com/office/powerpoint/2010/main" val="3036690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2A62121-5989-41E4-9EC0-484802C311F0}"/>
              </a:ext>
            </a:extLst>
          </p:cNvPr>
          <p:cNvSpPr>
            <a:spLocks noGrp="1"/>
          </p:cNvSpPr>
          <p:nvPr>
            <p:ph type="title"/>
          </p:nvPr>
        </p:nvSpPr>
        <p:spPr/>
        <p:txBody>
          <a:bodyPr/>
          <a:lstStyle/>
          <a:p>
            <a:r>
              <a:rPr lang="fr-FR" dirty="0"/>
              <a:t>Avenant 9 pour MG  </a:t>
            </a:r>
            <a:endParaRPr lang="fr-RE" dirty="0"/>
          </a:p>
        </p:txBody>
      </p:sp>
      <p:sp>
        <p:nvSpPr>
          <p:cNvPr id="3" name="Espace réservé du contenu 2">
            <a:extLst>
              <a:ext uri="{FF2B5EF4-FFF2-40B4-BE49-F238E27FC236}">
                <a16:creationId xmlns:a16="http://schemas.microsoft.com/office/drawing/2014/main" id="{EAA04C40-BF14-4828-B231-1F881C5DB628}"/>
              </a:ext>
            </a:extLst>
          </p:cNvPr>
          <p:cNvSpPr>
            <a:spLocks noGrp="1"/>
          </p:cNvSpPr>
          <p:nvPr>
            <p:ph idx="1"/>
          </p:nvPr>
        </p:nvSpPr>
        <p:spPr/>
        <p:txBody>
          <a:bodyPr>
            <a:normAutofit fontScale="70000" lnSpcReduction="20000"/>
          </a:bodyPr>
          <a:lstStyle/>
          <a:p>
            <a:r>
              <a:rPr lang="fr-FR" dirty="0"/>
              <a:t>Depuis 01/04/2022</a:t>
            </a:r>
          </a:p>
          <a:p>
            <a:r>
              <a:rPr lang="fr-FR" dirty="0"/>
              <a:t>Logiciels métiers à jour !</a:t>
            </a:r>
          </a:p>
          <a:p>
            <a:r>
              <a:rPr lang="fr-FR" dirty="0"/>
              <a:t>4 Visites longues par an à 82 euros (déjà vu)</a:t>
            </a:r>
          </a:p>
          <a:p>
            <a:r>
              <a:rPr lang="fr-FR" dirty="0"/>
              <a:t>Remplissage dossier MDPH: </a:t>
            </a:r>
            <a:r>
              <a:rPr lang="fr-FR" b="1" dirty="0"/>
              <a:t>MPH</a:t>
            </a:r>
            <a:r>
              <a:rPr lang="fr-FR" dirty="0"/>
              <a:t> 72 Euros: remplissage 1</a:t>
            </a:r>
            <a:r>
              <a:rPr lang="fr-FR" baseline="30000" dirty="0"/>
              <a:t>e</a:t>
            </a:r>
            <a:r>
              <a:rPr lang="fr-FR" dirty="0"/>
              <a:t> certificat, passage dossier entre l’ancien et le nouveau MT pour patient avec handicap sévère : l’ancien et le nouveau MT facture chacun MPH.</a:t>
            </a:r>
          </a:p>
          <a:p>
            <a:r>
              <a:rPr lang="fr-FR" dirty="0"/>
              <a:t>Entrée dans l’</a:t>
            </a:r>
            <a:r>
              <a:rPr lang="fr-FR" b="1" dirty="0"/>
              <a:t>a</a:t>
            </a:r>
            <a:r>
              <a:rPr lang="fr-FR" dirty="0"/>
              <a:t>ide </a:t>
            </a:r>
            <a:r>
              <a:rPr lang="fr-FR" b="1" dirty="0"/>
              <a:t>s</a:t>
            </a:r>
            <a:r>
              <a:rPr lang="fr-FR" dirty="0"/>
              <a:t>ociale à l’</a:t>
            </a:r>
            <a:r>
              <a:rPr lang="fr-FR" b="1" dirty="0"/>
              <a:t>e</a:t>
            </a:r>
            <a:r>
              <a:rPr lang="fr-FR" dirty="0"/>
              <a:t>nfance (ASE) : consultation complexe </a:t>
            </a:r>
            <a:r>
              <a:rPr lang="fr-FR" b="1" dirty="0"/>
              <a:t>CCX</a:t>
            </a:r>
            <a:r>
              <a:rPr lang="fr-FR" dirty="0"/>
              <a:t> 55,20 euros (déjà vu)</a:t>
            </a:r>
          </a:p>
          <a:p>
            <a:r>
              <a:rPr lang="fr-FR" dirty="0"/>
              <a:t>Extension de la consultation CTE (repérage des troubles du spectre de l’autisme) au TND :72 euros </a:t>
            </a:r>
            <a:r>
              <a:rPr lang="fr-FR" b="1" dirty="0"/>
              <a:t>une</a:t>
            </a:r>
            <a:r>
              <a:rPr lang="fr-FR" dirty="0"/>
              <a:t> fois par an. Enfant avec signes inhabituels du développement: examen clinique approfondi et dépistage d’un trouble auditif ou visuel. Le Médecin doit avoir une formation spécifique TSA. Le cas échéant, il adresse l’enfant à une structure pluriprofessionnelle </a:t>
            </a:r>
          </a:p>
          <a:p>
            <a:r>
              <a:rPr lang="fr-FR" dirty="0"/>
              <a:t>Extension de la MIS aux troubles de l’autisme et TND : code transmission MTX 30 euros. </a:t>
            </a:r>
            <a:r>
              <a:rPr lang="fr-FR" b="1" dirty="0"/>
              <a:t>Une</a:t>
            </a:r>
            <a:r>
              <a:rPr lang="fr-FR" dirty="0"/>
              <a:t> fois par an.</a:t>
            </a:r>
            <a:r>
              <a:rPr lang="fr-RE" dirty="0"/>
              <a:t> Consultation d’Information et organisation de prise en charge / orientation thérapeutique inscrites dans le dossier médical + Retour MT</a:t>
            </a:r>
            <a:endParaRPr lang="fr-FR" dirty="0"/>
          </a:p>
          <a:p>
            <a:endParaRPr lang="fr-RE" dirty="0"/>
          </a:p>
        </p:txBody>
      </p:sp>
    </p:spTree>
    <p:extLst>
      <p:ext uri="{BB962C8B-B14F-4D97-AF65-F5344CB8AC3E}">
        <p14:creationId xmlns:p14="http://schemas.microsoft.com/office/powerpoint/2010/main" val="34077383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50B5878-7EC9-4B51-9C52-B41023FB0366}"/>
              </a:ext>
            </a:extLst>
          </p:cNvPr>
          <p:cNvSpPr>
            <a:spLocks noGrp="1"/>
          </p:cNvSpPr>
          <p:nvPr>
            <p:ph type="title"/>
          </p:nvPr>
        </p:nvSpPr>
        <p:spPr/>
        <p:txBody>
          <a:bodyPr/>
          <a:lstStyle/>
          <a:p>
            <a:r>
              <a:rPr lang="fr-FR" dirty="0"/>
              <a:t>Avenant 9 (suite)</a:t>
            </a:r>
            <a:endParaRPr lang="fr-RE" dirty="0"/>
          </a:p>
        </p:txBody>
      </p:sp>
      <p:sp>
        <p:nvSpPr>
          <p:cNvPr id="3" name="Espace réservé du contenu 2">
            <a:extLst>
              <a:ext uri="{FF2B5EF4-FFF2-40B4-BE49-F238E27FC236}">
                <a16:creationId xmlns:a16="http://schemas.microsoft.com/office/drawing/2014/main" id="{93090BA7-A6BD-4B17-9213-8AC7E77EE51C}"/>
              </a:ext>
            </a:extLst>
          </p:cNvPr>
          <p:cNvSpPr>
            <a:spLocks noGrp="1"/>
          </p:cNvSpPr>
          <p:nvPr>
            <p:ph idx="1"/>
          </p:nvPr>
        </p:nvSpPr>
        <p:spPr>
          <a:xfrm>
            <a:off x="679174" y="1690688"/>
            <a:ext cx="10515600" cy="4351338"/>
          </a:xfrm>
        </p:spPr>
        <p:txBody>
          <a:bodyPr/>
          <a:lstStyle/>
          <a:p>
            <a:r>
              <a:rPr lang="fr-FR" dirty="0"/>
              <a:t>Visite blanche : consultation d’un patient avec handicap sans examen clinique réalisé dans les cas suivants: 1)un temps de rencontre planifié avec le médecin réalisé au futur lieu habituel de consultation en préparation de la prise en charge médicale ultérieure. 2)Lorsque la consultation débutée ne peut être menée à son terme du fait d’une manifestation aiguë du handicap du patient et doit être différée.</a:t>
            </a:r>
          </a:p>
          <a:p>
            <a:r>
              <a:rPr lang="fr-FR" dirty="0"/>
              <a:t>Consultation santé sexuelle, contraception et prévention des MST des jeunes de moins de 26 ans et donc </a:t>
            </a:r>
            <a:r>
              <a:rPr lang="fr-FR" b="1" dirty="0"/>
              <a:t>filles et garçons compris</a:t>
            </a:r>
            <a:r>
              <a:rPr lang="fr-FR" dirty="0"/>
              <a:t>.            CCP 55,20 euros. </a:t>
            </a:r>
          </a:p>
          <a:p>
            <a:r>
              <a:rPr lang="fr-FR" dirty="0"/>
              <a:t>+ 3 % sur certains tarifs CCAM</a:t>
            </a:r>
            <a:endParaRPr lang="fr-RE" dirty="0"/>
          </a:p>
        </p:txBody>
      </p:sp>
    </p:spTree>
    <p:extLst>
      <p:ext uri="{BB962C8B-B14F-4D97-AF65-F5344CB8AC3E}">
        <p14:creationId xmlns:p14="http://schemas.microsoft.com/office/powerpoint/2010/main" val="18101076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0A566C-42B6-4E77-ACC3-574F33FB00CB}"/>
              </a:ext>
            </a:extLst>
          </p:cNvPr>
          <p:cNvSpPr>
            <a:spLocks noGrp="1"/>
          </p:cNvSpPr>
          <p:nvPr>
            <p:ph type="title"/>
          </p:nvPr>
        </p:nvSpPr>
        <p:spPr/>
        <p:txBody>
          <a:bodyPr/>
          <a:lstStyle/>
          <a:p>
            <a:r>
              <a:rPr lang="fr-FR" dirty="0"/>
              <a:t>Ségur Numérique</a:t>
            </a:r>
            <a:endParaRPr lang="fr-RE" dirty="0"/>
          </a:p>
        </p:txBody>
      </p:sp>
      <p:sp>
        <p:nvSpPr>
          <p:cNvPr id="3" name="Espace réservé du contenu 2">
            <a:extLst>
              <a:ext uri="{FF2B5EF4-FFF2-40B4-BE49-F238E27FC236}">
                <a16:creationId xmlns:a16="http://schemas.microsoft.com/office/drawing/2014/main" id="{3B1DC66D-A0D5-494C-9000-9E14F9258B2C}"/>
              </a:ext>
            </a:extLst>
          </p:cNvPr>
          <p:cNvSpPr>
            <a:spLocks noGrp="1"/>
          </p:cNvSpPr>
          <p:nvPr>
            <p:ph idx="1"/>
          </p:nvPr>
        </p:nvSpPr>
        <p:spPr>
          <a:xfrm>
            <a:off x="838200" y="1811338"/>
            <a:ext cx="10515600" cy="4351338"/>
          </a:xfrm>
        </p:spPr>
        <p:txBody>
          <a:bodyPr>
            <a:normAutofit fontScale="77500" lnSpcReduction="20000"/>
          </a:bodyPr>
          <a:lstStyle/>
          <a:p>
            <a:r>
              <a:rPr lang="fr-RE" dirty="0"/>
              <a:t>Logiciel référencé Ségur permettra:</a:t>
            </a:r>
          </a:p>
          <a:p>
            <a:r>
              <a:rPr lang="fr-RE" dirty="0"/>
              <a:t>   -partager simplement les documents vers le dossier médical partagé (DMP) du patient et par messagerie sécurisé de santé (MSS)</a:t>
            </a:r>
          </a:p>
          <a:p>
            <a:r>
              <a:rPr lang="fr-RE" dirty="0"/>
              <a:t>   -Classer facilement les documents reçus par MSS</a:t>
            </a:r>
          </a:p>
          <a:p>
            <a:r>
              <a:rPr lang="fr-RE" dirty="0"/>
              <a:t>   -Gérer l’identité nationale de santé (INS)</a:t>
            </a:r>
          </a:p>
          <a:p>
            <a:r>
              <a:rPr lang="fr-RE" dirty="0"/>
              <a:t>   -Générer le volet de synthèse médicale (VSM) au format officiel validé par HAS</a:t>
            </a:r>
          </a:p>
          <a:p>
            <a:r>
              <a:rPr lang="fr-RE" dirty="0"/>
              <a:t>   -générer un e-prescription</a:t>
            </a:r>
          </a:p>
          <a:p>
            <a:r>
              <a:rPr lang="fr-RE" dirty="0"/>
              <a:t>Mise à jour du logiciel est prise en charge par l’état avant le 30/11/2022. Et 28/04/2023 pour mise à jour du logiciel.</a:t>
            </a:r>
          </a:p>
          <a:p>
            <a:r>
              <a:rPr lang="fr-RE" dirty="0"/>
              <a:t>Cette mise à jour permettra de verrouiller dès 2022 des 2800 euros (400 points) du volet 1 du forfait structure, d’atteindre vos objectifs du 2 </a:t>
            </a:r>
            <a:r>
              <a:rPr lang="fr-RE" dirty="0" err="1"/>
              <a:t>eme</a:t>
            </a:r>
            <a:r>
              <a:rPr lang="fr-RE" dirty="0"/>
              <a:t> volet forfait structure (alimentation DMP et usage MS santé) pour près de 2000 euros sur 2022 et 2023 et de faciliter l’élaboration de VSM (1500 euros si 50 % ALD dispose de VSM dans son DMP et 3000 euros si 90 %)</a:t>
            </a:r>
          </a:p>
        </p:txBody>
      </p:sp>
    </p:spTree>
    <p:extLst>
      <p:ext uri="{BB962C8B-B14F-4D97-AF65-F5344CB8AC3E}">
        <p14:creationId xmlns:p14="http://schemas.microsoft.com/office/powerpoint/2010/main" val="42553899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D3BAA39-7784-4326-A8DB-DBF38193755F}"/>
              </a:ext>
            </a:extLst>
          </p:cNvPr>
          <p:cNvSpPr>
            <a:spLocks noGrp="1"/>
          </p:cNvSpPr>
          <p:nvPr>
            <p:ph type="title"/>
          </p:nvPr>
        </p:nvSpPr>
        <p:spPr/>
        <p:txBody>
          <a:bodyPr/>
          <a:lstStyle/>
          <a:p>
            <a:r>
              <a:rPr lang="fr-RE" dirty="0"/>
              <a:t>Conclusion</a:t>
            </a:r>
          </a:p>
        </p:txBody>
      </p:sp>
      <p:sp>
        <p:nvSpPr>
          <p:cNvPr id="3" name="Espace réservé du contenu 2">
            <a:extLst>
              <a:ext uri="{FF2B5EF4-FFF2-40B4-BE49-F238E27FC236}">
                <a16:creationId xmlns:a16="http://schemas.microsoft.com/office/drawing/2014/main" id="{311866ED-684C-44D3-B0E3-766492E57C05}"/>
              </a:ext>
            </a:extLst>
          </p:cNvPr>
          <p:cNvSpPr>
            <a:spLocks noGrp="1"/>
          </p:cNvSpPr>
          <p:nvPr>
            <p:ph idx="1"/>
          </p:nvPr>
        </p:nvSpPr>
        <p:spPr/>
        <p:txBody>
          <a:bodyPr>
            <a:normAutofit lnSpcReduction="10000"/>
          </a:bodyPr>
          <a:lstStyle/>
          <a:p>
            <a:r>
              <a:rPr lang="fr-RE" dirty="0"/>
              <a:t>Bien coter : Pas si compliqué (Astuce : faire des modèles de cotations dans votre logiciel ex. GS, GS+MEG, VGS + MD, COE, GS+MSH, GS+MIC, Détresse au cabinet, ECG au cabinet, ECG en visite, Frottis, Evaluation Dépression, APC, Envoie Spé 48h, Cs prévention sante sexuelle/contraception, Télé </a:t>
            </a:r>
            <a:r>
              <a:rPr lang="fr-RE" dirty="0" err="1"/>
              <a:t>cs</a:t>
            </a:r>
            <a:r>
              <a:rPr lang="fr-RE" dirty="0"/>
              <a:t>, télé expert, Cs enfant obèse, MDPH, TAG, GS covid, VAC covid, GS+MIS, Cs Urgent, CTE pour TND, Coordination MCG </a:t>
            </a:r>
            <a:r>
              <a:rPr lang="fr-RE" dirty="0" err="1"/>
              <a:t>etc</a:t>
            </a:r>
            <a:r>
              <a:rPr lang="fr-RE" dirty="0"/>
              <a:t> )</a:t>
            </a:r>
          </a:p>
          <a:p>
            <a:r>
              <a:rPr lang="fr-RE" dirty="0"/>
              <a:t>Bien coter : Mieux rémunéré jusqu’à 15 à 20 % de plus sur votre CA (Astuce : plus de GS systématique)</a:t>
            </a:r>
          </a:p>
          <a:p>
            <a:r>
              <a:rPr lang="fr-RE" dirty="0"/>
              <a:t>Bien coter, c’est être crédible</a:t>
            </a:r>
          </a:p>
          <a:p>
            <a:r>
              <a:rPr lang="fr-RE" dirty="0"/>
              <a:t>Bien coter c’est valoriser notre travail</a:t>
            </a:r>
          </a:p>
          <a:p>
            <a:endParaRPr lang="fr-RE" dirty="0"/>
          </a:p>
          <a:p>
            <a:endParaRPr lang="fr-RE" dirty="0"/>
          </a:p>
        </p:txBody>
      </p:sp>
    </p:spTree>
    <p:extLst>
      <p:ext uri="{BB962C8B-B14F-4D97-AF65-F5344CB8AC3E}">
        <p14:creationId xmlns:p14="http://schemas.microsoft.com/office/powerpoint/2010/main" val="28924599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5C83D76-E986-47C4-BBEC-18040C5740B2}"/>
              </a:ext>
            </a:extLst>
          </p:cNvPr>
          <p:cNvSpPr>
            <a:spLocks noGrp="1"/>
          </p:cNvSpPr>
          <p:nvPr>
            <p:ph type="title"/>
          </p:nvPr>
        </p:nvSpPr>
        <p:spPr/>
        <p:txBody>
          <a:bodyPr/>
          <a:lstStyle/>
          <a:p>
            <a:r>
              <a:rPr lang="fr-RE" dirty="0"/>
              <a:t>Projet de voyage dans le cadre d’un séjour formation à l’étranger avec l’A.M.E </a:t>
            </a:r>
          </a:p>
        </p:txBody>
      </p:sp>
      <p:sp>
        <p:nvSpPr>
          <p:cNvPr id="3" name="Espace réservé du contenu 2">
            <a:extLst>
              <a:ext uri="{FF2B5EF4-FFF2-40B4-BE49-F238E27FC236}">
                <a16:creationId xmlns:a16="http://schemas.microsoft.com/office/drawing/2014/main" id="{7A48C096-F2EE-4CBA-BEF2-67061AFB3117}"/>
              </a:ext>
            </a:extLst>
          </p:cNvPr>
          <p:cNvSpPr>
            <a:spLocks noGrp="1"/>
          </p:cNvSpPr>
          <p:nvPr>
            <p:ph idx="1"/>
          </p:nvPr>
        </p:nvSpPr>
        <p:spPr/>
        <p:txBody>
          <a:bodyPr/>
          <a:lstStyle/>
          <a:p>
            <a:r>
              <a:rPr lang="fr-RE" dirty="0"/>
              <a:t>Bangkok du 26 novembre au 4 décembre 2022 </a:t>
            </a:r>
          </a:p>
          <a:p>
            <a:endParaRPr lang="fr-RE" dirty="0"/>
          </a:p>
          <a:p>
            <a:r>
              <a:rPr lang="fr-RE" dirty="0"/>
              <a:t>Question : Qu’est ce qui coute pas cher mais qui rapporte gros ?</a:t>
            </a:r>
          </a:p>
        </p:txBody>
      </p:sp>
    </p:spTree>
    <p:extLst>
      <p:ext uri="{BB962C8B-B14F-4D97-AF65-F5344CB8AC3E}">
        <p14:creationId xmlns:p14="http://schemas.microsoft.com/office/powerpoint/2010/main" val="13661861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2BB6D2-6623-40C3-A2EE-04E74E6FDDA8}"/>
              </a:ext>
            </a:extLst>
          </p:cNvPr>
          <p:cNvSpPr>
            <a:spLocks noGrp="1"/>
          </p:cNvSpPr>
          <p:nvPr>
            <p:ph type="title"/>
          </p:nvPr>
        </p:nvSpPr>
        <p:spPr/>
        <p:txBody>
          <a:bodyPr/>
          <a:lstStyle/>
          <a:p>
            <a:r>
              <a:rPr lang="fr-RE" dirty="0"/>
              <a:t>                    Réponse : </a:t>
            </a:r>
            <a:r>
              <a:rPr lang="fr-RE" b="1" dirty="0"/>
              <a:t>A.M.E</a:t>
            </a:r>
            <a:r>
              <a:rPr lang="fr-RE" dirty="0"/>
              <a:t> </a:t>
            </a:r>
          </a:p>
        </p:txBody>
      </p:sp>
      <p:sp>
        <p:nvSpPr>
          <p:cNvPr id="3" name="Espace réservé du contenu 2">
            <a:extLst>
              <a:ext uri="{FF2B5EF4-FFF2-40B4-BE49-F238E27FC236}">
                <a16:creationId xmlns:a16="http://schemas.microsoft.com/office/drawing/2014/main" id="{39C30AF8-08EA-4CB1-9277-1A1B997A48EF}"/>
              </a:ext>
            </a:extLst>
          </p:cNvPr>
          <p:cNvSpPr>
            <a:spLocks noGrp="1"/>
          </p:cNvSpPr>
          <p:nvPr>
            <p:ph idx="1"/>
          </p:nvPr>
        </p:nvSpPr>
        <p:spPr/>
        <p:txBody>
          <a:bodyPr/>
          <a:lstStyle/>
          <a:p>
            <a:r>
              <a:rPr lang="fr-RE" dirty="0"/>
              <a:t>                                   </a:t>
            </a:r>
            <a:r>
              <a:rPr lang="fr-RE" sz="8000" dirty="0"/>
              <a:t>MERCI</a:t>
            </a:r>
            <a:r>
              <a:rPr lang="fr-RE" dirty="0"/>
              <a:t>                                                   </a:t>
            </a:r>
          </a:p>
        </p:txBody>
      </p:sp>
    </p:spTree>
    <p:extLst>
      <p:ext uri="{BB962C8B-B14F-4D97-AF65-F5344CB8AC3E}">
        <p14:creationId xmlns:p14="http://schemas.microsoft.com/office/powerpoint/2010/main" val="20598643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D787AFC-AD53-43A5-A05A-928F9EDA9D41}"/>
              </a:ext>
            </a:extLst>
          </p:cNvPr>
          <p:cNvSpPr>
            <a:spLocks noGrp="1"/>
          </p:cNvSpPr>
          <p:nvPr>
            <p:ph type="title"/>
          </p:nvPr>
        </p:nvSpPr>
        <p:spPr/>
        <p:txBody>
          <a:bodyPr/>
          <a:lstStyle/>
          <a:p>
            <a:r>
              <a:rPr lang="fr-RE" dirty="0"/>
              <a:t>Définitions</a:t>
            </a:r>
          </a:p>
        </p:txBody>
      </p:sp>
      <p:sp>
        <p:nvSpPr>
          <p:cNvPr id="3" name="Espace réservé du contenu 2">
            <a:extLst>
              <a:ext uri="{FF2B5EF4-FFF2-40B4-BE49-F238E27FC236}">
                <a16:creationId xmlns:a16="http://schemas.microsoft.com/office/drawing/2014/main" id="{4B3D299E-0EFD-4E70-8344-036A329E70BE}"/>
              </a:ext>
            </a:extLst>
          </p:cNvPr>
          <p:cNvSpPr>
            <a:spLocks noGrp="1"/>
          </p:cNvSpPr>
          <p:nvPr>
            <p:ph idx="1"/>
          </p:nvPr>
        </p:nvSpPr>
        <p:spPr/>
        <p:txBody>
          <a:bodyPr/>
          <a:lstStyle/>
          <a:p>
            <a:r>
              <a:rPr lang="fr-RE" dirty="0"/>
              <a:t>Actes CCAM (Classifications Communes des Actes Médicaux) : regroupe les actes </a:t>
            </a:r>
            <a:r>
              <a:rPr lang="fr-RE" b="1" dirty="0"/>
              <a:t>techniques</a:t>
            </a:r>
            <a:r>
              <a:rPr lang="fr-RE" dirty="0"/>
              <a:t> réalisés par les médecins et actes chirurgicaux.</a:t>
            </a:r>
          </a:p>
          <a:p>
            <a:r>
              <a:rPr lang="fr-RE" dirty="0"/>
              <a:t>Actes NGAP (Nomenclature Générale des Actes Professionnels): regroupe les actes </a:t>
            </a:r>
            <a:r>
              <a:rPr lang="fr-RE" b="1" dirty="0"/>
              <a:t>cliniques</a:t>
            </a:r>
            <a:r>
              <a:rPr lang="fr-RE" dirty="0"/>
              <a:t> médicaux.</a:t>
            </a:r>
          </a:p>
          <a:p>
            <a:r>
              <a:rPr lang="fr-RE" dirty="0"/>
              <a:t>Une règle en MG: non cumul des actes cliniques avec d’autres actes techniques ( qq exceptions ECG, frottis…)</a:t>
            </a:r>
          </a:p>
          <a:p>
            <a:endParaRPr lang="fr-RE" dirty="0"/>
          </a:p>
        </p:txBody>
      </p:sp>
    </p:spTree>
    <p:extLst>
      <p:ext uri="{BB962C8B-B14F-4D97-AF65-F5344CB8AC3E}">
        <p14:creationId xmlns:p14="http://schemas.microsoft.com/office/powerpoint/2010/main" val="41731109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A7ECF63-203B-495C-963E-7AB276C53420}"/>
              </a:ext>
            </a:extLst>
          </p:cNvPr>
          <p:cNvSpPr>
            <a:spLocks noGrp="1"/>
          </p:cNvSpPr>
          <p:nvPr>
            <p:ph type="title"/>
          </p:nvPr>
        </p:nvSpPr>
        <p:spPr/>
        <p:txBody>
          <a:bodyPr/>
          <a:lstStyle/>
          <a:p>
            <a:r>
              <a:rPr lang="fr-RE" dirty="0"/>
              <a:t>Affichage au cabinet : arrêté du 30 mai 2018</a:t>
            </a:r>
          </a:p>
        </p:txBody>
      </p:sp>
      <p:sp>
        <p:nvSpPr>
          <p:cNvPr id="3" name="Espace réservé du contenu 2">
            <a:extLst>
              <a:ext uri="{FF2B5EF4-FFF2-40B4-BE49-F238E27FC236}">
                <a16:creationId xmlns:a16="http://schemas.microsoft.com/office/drawing/2014/main" id="{5F80436C-776F-4D9C-BEE2-49AEEE9DC996}"/>
              </a:ext>
            </a:extLst>
          </p:cNvPr>
          <p:cNvSpPr>
            <a:spLocks noGrp="1"/>
          </p:cNvSpPr>
          <p:nvPr>
            <p:ph idx="1"/>
          </p:nvPr>
        </p:nvSpPr>
        <p:spPr/>
        <p:txBody>
          <a:bodyPr/>
          <a:lstStyle/>
          <a:p>
            <a:r>
              <a:rPr lang="fr-RE" dirty="0"/>
              <a:t>Affichage obligatoire des honoraires et secteur de conventionnement de façon lisible et visible (salle d’attente, lieu d’encaissement)</a:t>
            </a:r>
          </a:p>
          <a:p>
            <a:r>
              <a:rPr lang="fr-RE" dirty="0"/>
              <a:t>2 mentions obligatoires: </a:t>
            </a:r>
          </a:p>
          <a:p>
            <a:r>
              <a:rPr lang="fr-RE" dirty="0"/>
              <a:t>‘Seuls peuvent vous être facturer des frais correspondants à une prestation de soins rendus. Le paiement d’une prestation ne correspondant pas directement à une prestation des soins ne peut vous être imposé’</a:t>
            </a:r>
          </a:p>
          <a:p>
            <a:r>
              <a:rPr lang="fr-RE" dirty="0"/>
              <a:t>Informer le patient avant de réaliser un acte non remboursable. Dès lors que le dépassement d’honoraires atteigne 70 euros, le professionnel doit informer par écrit le patient avant de réaliser l’acte </a:t>
            </a:r>
          </a:p>
        </p:txBody>
      </p:sp>
    </p:spTree>
    <p:extLst>
      <p:ext uri="{BB962C8B-B14F-4D97-AF65-F5344CB8AC3E}">
        <p14:creationId xmlns:p14="http://schemas.microsoft.com/office/powerpoint/2010/main" val="26151526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314B459-8C75-49E6-94EF-8D0F254F836E}"/>
              </a:ext>
            </a:extLst>
          </p:cNvPr>
          <p:cNvSpPr>
            <a:spLocks noGrp="1"/>
          </p:cNvSpPr>
          <p:nvPr>
            <p:ph type="title"/>
          </p:nvPr>
        </p:nvSpPr>
        <p:spPr/>
        <p:txBody>
          <a:bodyPr/>
          <a:lstStyle/>
          <a:p>
            <a:r>
              <a:rPr lang="fr-RE" dirty="0"/>
              <a:t>Affichage (suite)</a:t>
            </a:r>
          </a:p>
        </p:txBody>
      </p:sp>
      <p:sp>
        <p:nvSpPr>
          <p:cNvPr id="3" name="Espace réservé du contenu 2">
            <a:extLst>
              <a:ext uri="{FF2B5EF4-FFF2-40B4-BE49-F238E27FC236}">
                <a16:creationId xmlns:a16="http://schemas.microsoft.com/office/drawing/2014/main" id="{3F710A89-6656-4F3D-A7A8-E0F61AB64A4B}"/>
              </a:ext>
            </a:extLst>
          </p:cNvPr>
          <p:cNvSpPr>
            <a:spLocks noGrp="1"/>
          </p:cNvSpPr>
          <p:nvPr>
            <p:ph idx="1"/>
          </p:nvPr>
        </p:nvSpPr>
        <p:spPr/>
        <p:txBody>
          <a:bodyPr/>
          <a:lstStyle/>
          <a:p>
            <a:r>
              <a:rPr lang="fr-RE" dirty="0"/>
              <a:t>Affichages des tarifs: au moins 5 les plus couramment pratiqués, leur base de remboursement et si dépassements.</a:t>
            </a:r>
          </a:p>
          <a:p>
            <a:r>
              <a:rPr lang="fr-RE" dirty="0"/>
              <a:t>Autres informations à afficher: En cas de doute ou dans les cas les plus graves, Appelez le 15</a:t>
            </a:r>
          </a:p>
          <a:p>
            <a:r>
              <a:rPr lang="fr-RE" dirty="0"/>
              <a:t>Membre d’une AGA acceptant à ce titre règlement des honoraires par cheque et coordonnés de AGA.</a:t>
            </a:r>
          </a:p>
        </p:txBody>
      </p:sp>
    </p:spTree>
    <p:extLst>
      <p:ext uri="{BB962C8B-B14F-4D97-AF65-F5344CB8AC3E}">
        <p14:creationId xmlns:p14="http://schemas.microsoft.com/office/powerpoint/2010/main" val="36625651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7C658C1-E2B8-44F6-B4F4-ACD79E6EDDF3}"/>
              </a:ext>
            </a:extLst>
          </p:cNvPr>
          <p:cNvSpPr>
            <a:spLocks noGrp="1"/>
          </p:cNvSpPr>
          <p:nvPr>
            <p:ph type="title"/>
          </p:nvPr>
        </p:nvSpPr>
        <p:spPr/>
        <p:txBody>
          <a:bodyPr/>
          <a:lstStyle/>
          <a:p>
            <a:r>
              <a:rPr lang="fr-RE" dirty="0"/>
              <a:t>GS</a:t>
            </a:r>
          </a:p>
        </p:txBody>
      </p:sp>
      <p:sp>
        <p:nvSpPr>
          <p:cNvPr id="3" name="Espace réservé du contenu 2">
            <a:extLst>
              <a:ext uri="{FF2B5EF4-FFF2-40B4-BE49-F238E27FC236}">
                <a16:creationId xmlns:a16="http://schemas.microsoft.com/office/drawing/2014/main" id="{1269A8D2-0E64-4336-B8E4-E254A9E7A59A}"/>
              </a:ext>
            </a:extLst>
          </p:cNvPr>
          <p:cNvSpPr>
            <a:spLocks noGrp="1"/>
          </p:cNvSpPr>
          <p:nvPr>
            <p:ph idx="1"/>
          </p:nvPr>
        </p:nvSpPr>
        <p:spPr/>
        <p:txBody>
          <a:bodyPr/>
          <a:lstStyle/>
          <a:p>
            <a:r>
              <a:rPr lang="fr-RE" dirty="0"/>
              <a:t>Consultation au cabinet : 29,60 euros</a:t>
            </a:r>
          </a:p>
          <a:p>
            <a:r>
              <a:rPr lang="fr-RE" dirty="0"/>
              <a:t> G: 29,60 euros si vous n’avez pas la qualification de Spécialiste de médecine générale</a:t>
            </a:r>
          </a:p>
        </p:txBody>
      </p:sp>
    </p:spTree>
    <p:extLst>
      <p:ext uri="{BB962C8B-B14F-4D97-AF65-F5344CB8AC3E}">
        <p14:creationId xmlns:p14="http://schemas.microsoft.com/office/powerpoint/2010/main" val="13061048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1D0569-845F-4263-96D4-D984671223BB}"/>
              </a:ext>
            </a:extLst>
          </p:cNvPr>
          <p:cNvSpPr>
            <a:spLocks noGrp="1"/>
          </p:cNvSpPr>
          <p:nvPr>
            <p:ph type="title"/>
          </p:nvPr>
        </p:nvSpPr>
        <p:spPr/>
        <p:txBody>
          <a:bodyPr/>
          <a:lstStyle/>
          <a:p>
            <a:r>
              <a:rPr lang="fr-RE" dirty="0"/>
              <a:t>APC (Acte Ponctuel Consultant) pour MG</a:t>
            </a:r>
          </a:p>
        </p:txBody>
      </p:sp>
      <p:sp>
        <p:nvSpPr>
          <p:cNvPr id="3" name="Espace réservé du contenu 2">
            <a:extLst>
              <a:ext uri="{FF2B5EF4-FFF2-40B4-BE49-F238E27FC236}">
                <a16:creationId xmlns:a16="http://schemas.microsoft.com/office/drawing/2014/main" id="{02163092-10AC-44C9-87E3-0952C17627FF}"/>
              </a:ext>
            </a:extLst>
          </p:cNvPr>
          <p:cNvSpPr>
            <a:spLocks noGrp="1"/>
          </p:cNvSpPr>
          <p:nvPr>
            <p:ph idx="1"/>
          </p:nvPr>
        </p:nvSpPr>
        <p:spPr/>
        <p:txBody>
          <a:bodyPr>
            <a:normAutofit/>
          </a:bodyPr>
          <a:lstStyle/>
          <a:p>
            <a:r>
              <a:rPr lang="fr-RE" dirty="0"/>
              <a:t>APC: 66 euros (depuis le 01/04/2022: avenant 9)</a:t>
            </a:r>
          </a:p>
          <a:p>
            <a:r>
              <a:rPr lang="fr-RE" dirty="0"/>
              <a:t>Possible APC (+frottis): ex MT qui vous adresse explicitement (courrier non obligatoire) et ponctuellement sa patiente pour avis et réalisation d’un frottis : Vous pouvez coter APC si vous êtes spécialiste en MG.</a:t>
            </a:r>
          </a:p>
          <a:p>
            <a:r>
              <a:rPr lang="fr-RE" dirty="0"/>
              <a:t>Attention à la règle des 4 mois: Ne pas avoir reçu le patient dans les 4 mois précédents et ne pas avoir à le recevoir de nouveau pour une consultation programmée dans les 4 mois suivant pour la même pathologie</a:t>
            </a:r>
          </a:p>
          <a:p>
            <a:r>
              <a:rPr lang="fr-RE" dirty="0"/>
              <a:t>Le médecin consulté adresse ses conclusions et éventuelles propositions thérapeutique au MT</a:t>
            </a:r>
          </a:p>
        </p:txBody>
      </p:sp>
    </p:spTree>
    <p:extLst>
      <p:ext uri="{BB962C8B-B14F-4D97-AF65-F5344CB8AC3E}">
        <p14:creationId xmlns:p14="http://schemas.microsoft.com/office/powerpoint/2010/main" val="14392004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E09994D-37DB-4E6B-9460-CDE850DA7B20}"/>
              </a:ext>
            </a:extLst>
          </p:cNvPr>
          <p:cNvSpPr>
            <a:spLocks noGrp="1"/>
          </p:cNvSpPr>
          <p:nvPr>
            <p:ph type="title"/>
          </p:nvPr>
        </p:nvSpPr>
        <p:spPr/>
        <p:txBody>
          <a:bodyPr/>
          <a:lstStyle/>
          <a:p>
            <a:r>
              <a:rPr lang="fr-RE" dirty="0"/>
              <a:t>APC suite</a:t>
            </a:r>
          </a:p>
        </p:txBody>
      </p:sp>
      <p:sp>
        <p:nvSpPr>
          <p:cNvPr id="3" name="Espace réservé du contenu 2">
            <a:extLst>
              <a:ext uri="{FF2B5EF4-FFF2-40B4-BE49-F238E27FC236}">
                <a16:creationId xmlns:a16="http://schemas.microsoft.com/office/drawing/2014/main" id="{CD93BD2F-D343-40F9-B36C-ADDD3875827E}"/>
              </a:ext>
            </a:extLst>
          </p:cNvPr>
          <p:cNvSpPr>
            <a:spLocks noGrp="1"/>
          </p:cNvSpPr>
          <p:nvPr>
            <p:ph idx="1"/>
          </p:nvPr>
        </p:nvSpPr>
        <p:spPr/>
        <p:txBody>
          <a:bodyPr/>
          <a:lstStyle/>
          <a:p>
            <a:r>
              <a:rPr lang="fr-RE" dirty="0"/>
              <a:t>Cumul possible APC et ECG (DEQP003 à 100 %), frottis (JKHD001 à 100 %), biopsie cutanée (QZHA001 ou QZHA005 à 50 %)</a:t>
            </a:r>
          </a:p>
          <a:p>
            <a:endParaRPr lang="fr-RE" dirty="0"/>
          </a:p>
        </p:txBody>
      </p:sp>
    </p:spTree>
    <p:extLst>
      <p:ext uri="{BB962C8B-B14F-4D97-AF65-F5344CB8AC3E}">
        <p14:creationId xmlns:p14="http://schemas.microsoft.com/office/powerpoint/2010/main" val="126310043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2409</TotalTime>
  <Words>3515</Words>
  <Application>Microsoft Office PowerPoint</Application>
  <PresentationFormat>Grand écran</PresentationFormat>
  <Paragraphs>203</Paragraphs>
  <Slides>35</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35</vt:i4>
      </vt:variant>
    </vt:vector>
  </HeadingPairs>
  <TitlesOfParts>
    <vt:vector size="39" baseType="lpstr">
      <vt:lpstr>Arial</vt:lpstr>
      <vt:lpstr>Calibri</vt:lpstr>
      <vt:lpstr>Calibri Light</vt:lpstr>
      <vt:lpstr>Thème Office</vt:lpstr>
      <vt:lpstr>      Mieux coter en médecine générale   </vt:lpstr>
      <vt:lpstr>PLAN</vt:lpstr>
      <vt:lpstr>Mieux coter = Mieux rémunéré</vt:lpstr>
      <vt:lpstr>Définitions</vt:lpstr>
      <vt:lpstr>Affichage au cabinet : arrêté du 30 mai 2018</vt:lpstr>
      <vt:lpstr>Affichage (suite)</vt:lpstr>
      <vt:lpstr>GS</vt:lpstr>
      <vt:lpstr>APC (Acte Ponctuel Consultant) pour MG</vt:lpstr>
      <vt:lpstr>APC suite</vt:lpstr>
      <vt:lpstr>Tests d’évaluation : non cumulable</vt:lpstr>
      <vt:lpstr>Consultations de sortie hospitalisation</vt:lpstr>
      <vt:lpstr>Majoration Urgences</vt:lpstr>
      <vt:lpstr>Coordination</vt:lpstr>
      <vt:lpstr>Visites</vt:lpstr>
      <vt:lpstr>Consultations complexes</vt:lpstr>
      <vt:lpstr>Pédiatrie</vt:lpstr>
      <vt:lpstr>(suite)</vt:lpstr>
      <vt:lpstr>Contraception des jeunes filles</vt:lpstr>
      <vt:lpstr>Gynécologie</vt:lpstr>
      <vt:lpstr>ECG </vt:lpstr>
      <vt:lpstr>Actes d’Urgence</vt:lpstr>
      <vt:lpstr>Suite actes d’urgence</vt:lpstr>
      <vt:lpstr>Ablation de corps étrangers</vt:lpstr>
      <vt:lpstr>Sutures (quelques exemples) et petite chirurgie</vt:lpstr>
      <vt:lpstr>Traumatologie (quelques exemples)</vt:lpstr>
      <vt:lpstr>Cotations Covid</vt:lpstr>
      <vt:lpstr>Certificat de décès 100 euros</vt:lpstr>
      <vt:lpstr>Téléconsultation</vt:lpstr>
      <vt:lpstr>Télé expertise</vt:lpstr>
      <vt:lpstr>Avenant 9 pour MG  </vt:lpstr>
      <vt:lpstr>Avenant 9 (suite)</vt:lpstr>
      <vt:lpstr>Ségur Numérique</vt:lpstr>
      <vt:lpstr>Conclusion</vt:lpstr>
      <vt:lpstr>Projet de voyage dans le cadre d’un séjour formation à l’étranger avec l’A.M.E </vt:lpstr>
      <vt:lpstr>                    Réponse : A.M.E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Mieux coter en médecine générale</dc:title>
  <dc:creator>faizal Hossenbocus</dc:creator>
  <cp:lastModifiedBy>Dr HOSSENBOCUS</cp:lastModifiedBy>
  <cp:revision>66</cp:revision>
  <dcterms:created xsi:type="dcterms:W3CDTF">2022-06-23T19:02:02Z</dcterms:created>
  <dcterms:modified xsi:type="dcterms:W3CDTF">2023-03-02T11:56:38Z</dcterms:modified>
</cp:coreProperties>
</file>