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88" r:id="rId4"/>
    <p:sldMasterId id="2147483700" r:id="rId5"/>
  </p:sldMasterIdLst>
  <p:notesMasterIdLst>
    <p:notesMasterId r:id="rId60"/>
  </p:notesMasterIdLst>
  <p:sldIdLst>
    <p:sldId id="256" r:id="rId6"/>
    <p:sldId id="258" r:id="rId7"/>
    <p:sldId id="296" r:id="rId8"/>
    <p:sldId id="297" r:id="rId9"/>
    <p:sldId id="257" r:id="rId10"/>
    <p:sldId id="436" r:id="rId11"/>
    <p:sldId id="440" r:id="rId12"/>
    <p:sldId id="280" r:id="rId13"/>
    <p:sldId id="446" r:id="rId14"/>
    <p:sldId id="266" r:id="rId15"/>
    <p:sldId id="460" r:id="rId16"/>
    <p:sldId id="345" r:id="rId17"/>
    <p:sldId id="447" r:id="rId18"/>
    <p:sldId id="332" r:id="rId19"/>
    <p:sldId id="316" r:id="rId20"/>
    <p:sldId id="287" r:id="rId21"/>
    <p:sldId id="346" r:id="rId22"/>
    <p:sldId id="268" r:id="rId23"/>
    <p:sldId id="259" r:id="rId24"/>
    <p:sldId id="313" r:id="rId25"/>
    <p:sldId id="461" r:id="rId26"/>
    <p:sldId id="462" r:id="rId27"/>
    <p:sldId id="327" r:id="rId28"/>
    <p:sldId id="282" r:id="rId29"/>
    <p:sldId id="283" r:id="rId30"/>
    <p:sldId id="463" r:id="rId31"/>
    <p:sldId id="464" r:id="rId32"/>
    <p:sldId id="465" r:id="rId33"/>
    <p:sldId id="466" r:id="rId34"/>
    <p:sldId id="467" r:id="rId35"/>
    <p:sldId id="335" r:id="rId36"/>
    <p:sldId id="336" r:id="rId37"/>
    <p:sldId id="339" r:id="rId38"/>
    <p:sldId id="340" r:id="rId39"/>
    <p:sldId id="468" r:id="rId40"/>
    <p:sldId id="481" r:id="rId41"/>
    <p:sldId id="470" r:id="rId42"/>
    <p:sldId id="471" r:id="rId43"/>
    <p:sldId id="472" r:id="rId44"/>
    <p:sldId id="473" r:id="rId45"/>
    <p:sldId id="469" r:id="rId46"/>
    <p:sldId id="474" r:id="rId47"/>
    <p:sldId id="475" r:id="rId48"/>
    <p:sldId id="476" r:id="rId49"/>
    <p:sldId id="477" r:id="rId50"/>
    <p:sldId id="304" r:id="rId51"/>
    <p:sldId id="317" r:id="rId52"/>
    <p:sldId id="289" r:id="rId53"/>
    <p:sldId id="290" r:id="rId54"/>
    <p:sldId id="479" r:id="rId55"/>
    <p:sldId id="298" r:id="rId56"/>
    <p:sldId id="299" r:id="rId57"/>
    <p:sldId id="478" r:id="rId58"/>
    <p:sldId id="480" r:id="rId5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84" autoAdjust="0"/>
  </p:normalViewPr>
  <p:slideViewPr>
    <p:cSldViewPr snapToGrid="0">
      <p:cViewPr varScale="1">
        <p:scale>
          <a:sx n="68" d="100"/>
          <a:sy n="68" d="100"/>
        </p:scale>
        <p:origin x="5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4002A-8DF0-4BB6-8A32-F552B543DF7C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4F167-D04D-4E4E-8916-C89A458E8D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207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>
            <a:extLst>
              <a:ext uri="{FF2B5EF4-FFF2-40B4-BE49-F238E27FC236}">
                <a16:creationId xmlns:a16="http://schemas.microsoft.com/office/drawing/2014/main" id="{87115F5F-0432-75D8-0D62-4D42D8DD53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620CF10-AEFF-4D74-B2DF-57989F1ED1B4}" type="slidenum">
              <a:rPr lang="en-US" altLang="fr-FR" sz="1200"/>
              <a:pPr eaLnBrk="1" hangingPunct="1"/>
              <a:t>6</a:t>
            </a:fld>
            <a:endParaRPr lang="en-US" altLang="fr-FR" sz="1200"/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B2E834A0-9EB1-FC1A-6A8A-287CF0AC9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>
            <a:extLst>
              <a:ext uri="{FF2B5EF4-FFF2-40B4-BE49-F238E27FC236}">
                <a16:creationId xmlns:a16="http://schemas.microsoft.com/office/drawing/2014/main" id="{0A91824D-B576-FD6F-6C0E-FAD21E1CA3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>
            <a:extLst>
              <a:ext uri="{FF2B5EF4-FFF2-40B4-BE49-F238E27FC236}">
                <a16:creationId xmlns:a16="http://schemas.microsoft.com/office/drawing/2014/main" id="{3131A8C1-9477-7959-896A-6801FCAC10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9A3316E-266B-4F47-AA5E-9D0448A873AE}" type="slidenum">
              <a:rPr lang="fr-FR" altLang="fr-FR" sz="1200"/>
              <a:pPr eaLnBrk="1" hangingPunct="1"/>
              <a:t>34</a:t>
            </a:fld>
            <a:endParaRPr lang="fr-FR" altLang="fr-FR" sz="1200"/>
          </a:p>
        </p:txBody>
      </p:sp>
      <p:sp>
        <p:nvSpPr>
          <p:cNvPr id="174083" name="Rectangle 2">
            <a:extLst>
              <a:ext uri="{FF2B5EF4-FFF2-40B4-BE49-F238E27FC236}">
                <a16:creationId xmlns:a16="http://schemas.microsoft.com/office/drawing/2014/main" id="{28767C87-89DB-8FA0-D09C-766ABCCB1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>
            <a:extLst>
              <a:ext uri="{FF2B5EF4-FFF2-40B4-BE49-F238E27FC236}">
                <a16:creationId xmlns:a16="http://schemas.microsoft.com/office/drawing/2014/main" id="{42A68758-1FC6-3DDC-1C74-511D2E013D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z="1800">
                <a:solidFill>
                  <a:srgbClr val="00FFFF"/>
                </a:solidFill>
              </a:rPr>
              <a:t>Compléments pour l’étude hope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4F167-D04D-4E4E-8916-C89A458E8D2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548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L’intérêt de ce cas est de montrer comment recanaliser une arcade plantaire qui va permettre la cicatrisation et le sauvetage</a:t>
            </a:r>
          </a:p>
          <a:p>
            <a:pPr eaLnBrk="1" hangingPunct="1"/>
            <a:r>
              <a:rPr lang="fr-FR" altLang="fr-FR"/>
              <a:t>La péronière semble la bonne artère, malheureusement la distalité ne permet pas d’accéder à l’arcade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18792C-6A13-4D50-A7EE-C0960AC7B065}" type="slidenum">
              <a:rPr kumimoji="0" lang="fr-FR" alt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21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L’enjeu sera de reperméabiliser la TA puis de dilater l’arcade plantaire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ABEC647-5D4B-4627-9479-0DB2E8C0E8D9}" type="slidenum">
              <a:rPr lang="fr-FR" altLang="fr-FR">
                <a:latin typeface="Calibri" panose="020F0502020204030204" pitchFamily="34" charset="0"/>
              </a:rPr>
              <a:pPr eaLnBrk="1" hangingPunct="1"/>
              <a:t>52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1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>
            <a:extLst>
              <a:ext uri="{FF2B5EF4-FFF2-40B4-BE49-F238E27FC236}">
                <a16:creationId xmlns:a16="http://schemas.microsoft.com/office/drawing/2014/main" id="{019A221B-4662-764C-8A14-31B56AED1E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37B8A9-7D5A-4015-B971-4A7970EB93EC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2819" name="Rectangle 2">
            <a:extLst>
              <a:ext uri="{FF2B5EF4-FFF2-40B4-BE49-F238E27FC236}">
                <a16:creationId xmlns:a16="http://schemas.microsoft.com/office/drawing/2014/main" id="{5EE1F3C6-5B2F-3BF8-068B-6A600DF953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44513" y="922338"/>
            <a:ext cx="5557837" cy="3127375"/>
          </a:xfrm>
          <a:ln w="12700" cap="flat">
            <a:solidFill>
              <a:schemeClr val="tx1"/>
            </a:solidFill>
          </a:ln>
        </p:spPr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8C3C72-0607-A71B-B0DA-B822B51520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1225" y="4343400"/>
            <a:ext cx="5035550" cy="41163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826" tIns="44413" rIns="88826" bIns="44413"/>
          <a:lstStyle/>
          <a:p>
            <a:endParaRPr lang="en-US" alt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>
            <a:extLst>
              <a:ext uri="{FF2B5EF4-FFF2-40B4-BE49-F238E27FC236}">
                <a16:creationId xmlns:a16="http://schemas.microsoft.com/office/drawing/2014/main" id="{A134C0FA-5A0E-5025-4F6C-5D113160A2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A932D-CA00-4C3C-BCDD-BA38988F7DCA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2DBF5DBD-53EA-66A6-2640-B55B9DC09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0"/>
            <a:ext cx="29733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09139B6-5E5D-9B78-8D3C-9EE9DB0B1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8685213"/>
            <a:ext cx="2971801" cy="458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51E6831F-F0C7-081C-B491-197744116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88" y="0"/>
            <a:ext cx="2971801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6918" name="Rectangle 5">
            <a:extLst>
              <a:ext uri="{FF2B5EF4-FFF2-40B4-BE49-F238E27FC236}">
                <a16:creationId xmlns:a16="http://schemas.microsoft.com/office/drawing/2014/main" id="{A11235B1-29D8-8E37-F5F9-E1809407C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88963" y="803275"/>
            <a:ext cx="5680075" cy="3195638"/>
          </a:xfrm>
          <a:solidFill>
            <a:srgbClr val="FFFFFF"/>
          </a:solidFill>
          <a:ln w="12700" cap="flat"/>
        </p:spPr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BF3BF8D6-B1CD-4001-9542-1368EEBCF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09638" y="4341813"/>
            <a:ext cx="5037137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algn="just" defTabSz="827088" eaLnBrk="1" hangingPunct="1"/>
            <a:r>
              <a:rPr lang="fr-FR" altLang="fr-FR">
                <a:solidFill>
                  <a:srgbClr val="000000"/>
                </a:solidFill>
                <a:latin typeface="Arial" panose="020B0604020202020204" pitchFamily="34" charset="0"/>
              </a:rPr>
              <a:t>Dans l’esprit de la population générale comme dans celui de la communauté médicale, les pathologies cancéreuses sont associées à un très mauvais pronostic. </a:t>
            </a:r>
          </a:p>
          <a:p>
            <a:pPr algn="just" defTabSz="827088" eaLnBrk="1" hangingPunct="1"/>
            <a:r>
              <a:rPr lang="fr-FR" altLang="fr-FR">
                <a:solidFill>
                  <a:srgbClr val="000000"/>
                </a:solidFill>
                <a:latin typeface="Arial" panose="020B0604020202020204" pitchFamily="34" charset="0"/>
              </a:rPr>
              <a:t>Sur la base de données de suivi de l’AOMI, le taux de mortalité à 5 ans est de 30 % et de 53 % en cas d’AOMI sévère, ce qui montre que le pronostic de l’AOMI est comparable à celui de pathologies cancéreuses. </a:t>
            </a:r>
          </a:p>
          <a:p>
            <a:pPr algn="just" defTabSz="827088" eaLnBrk="1" hangingPunct="1"/>
            <a:r>
              <a:rPr lang="fr-FR" altLang="fr-FR">
                <a:solidFill>
                  <a:srgbClr val="000000"/>
                </a:solidFill>
                <a:latin typeface="Arial" panose="020B0604020202020204" pitchFamily="34" charset="0"/>
              </a:rPr>
              <a:t>C’est dire l’importance de la prise en charge diagnostique et thérapeutique de l’AOMI qui se doit d’être réalisée.</a:t>
            </a:r>
          </a:p>
          <a:p>
            <a:pPr algn="just" defTabSz="827088" eaLnBrk="1" hangingPunct="1"/>
            <a:endParaRPr lang="fr-FR" altLang="fr-FR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827088" eaLnBrk="1" hangingPunct="1"/>
            <a:endParaRPr lang="fr-FR" altLang="fr-FR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827088" eaLnBrk="1" hangingPunct="1"/>
            <a:r>
              <a:rPr lang="fr-FR" altLang="fr-FR" sz="1000" b="1">
                <a:solidFill>
                  <a:srgbClr val="3333CC"/>
                </a:solidFill>
                <a:latin typeface="Arial" panose="020B0604020202020204" pitchFamily="34" charset="0"/>
              </a:rPr>
              <a:t>Références :</a:t>
            </a:r>
            <a:endParaRPr lang="fr-FR" altLang="fr-FR" sz="10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827088" eaLnBrk="1" hangingPunct="1"/>
            <a:r>
              <a:rPr lang="fr-FR" altLang="fr-FR" sz="1000" b="1">
                <a:solidFill>
                  <a:srgbClr val="000000"/>
                </a:solidFill>
                <a:latin typeface="Arial" panose="020B0604020202020204" pitchFamily="34" charset="0"/>
              </a:rPr>
              <a:t>1. Dormandy JA. Epidemiology and natural history of arterial diseases of the lower limbs. Rev Prat. 1995;45:32-6.</a:t>
            </a:r>
          </a:p>
          <a:p>
            <a:pPr defTabSz="827088" eaLnBrk="1" hangingPunct="1"/>
            <a:r>
              <a:rPr lang="fr-FR" altLang="fr-FR" sz="1000" b="1">
                <a:latin typeface="Arial" panose="020B0604020202020204" pitchFamily="34" charset="0"/>
              </a:rPr>
              <a:t>2. McDermott MM, Feinglass J, Slavensky R, Pearce WH. The ankle-brachial index as a predictor of survival in patients with peripheral vascular disease.</a:t>
            </a:r>
          </a:p>
          <a:p>
            <a:pPr defTabSz="827088" eaLnBrk="1" hangingPunct="1">
              <a:spcBef>
                <a:spcPct val="0"/>
              </a:spcBef>
            </a:pPr>
            <a:r>
              <a:rPr lang="fr-FR" altLang="fr-FR" sz="1000" b="1">
                <a:latin typeface="Arial" panose="020B0604020202020204" pitchFamily="34" charset="0"/>
              </a:rPr>
              <a:t>J Gen Intern Med. 1994;9:445-9.</a:t>
            </a:r>
            <a:endParaRPr lang="fr-FR" altLang="fr-FR" sz="10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defTabSz="827088" eaLnBrk="1" hangingPunct="1"/>
            <a:r>
              <a:rPr lang="fr-FR" altLang="fr-FR" sz="1000" b="1">
                <a:solidFill>
                  <a:srgbClr val="000000"/>
                </a:solidFill>
                <a:latin typeface="Arial" panose="020B0604020202020204" pitchFamily="34" charset="0"/>
              </a:rPr>
              <a:t>3. European Journal of Cancer 1998.</a:t>
            </a:r>
          </a:p>
          <a:p>
            <a:pPr defTabSz="827088" eaLnBrk="1" hangingPunct="1">
              <a:spcBef>
                <a:spcPct val="0"/>
              </a:spcBef>
            </a:pPr>
            <a:r>
              <a:rPr lang="fr-FR" altLang="fr-FR" sz="1000" b="1">
                <a:solidFill>
                  <a:srgbClr val="000000"/>
                </a:solidFill>
                <a:latin typeface="Arial" panose="020B0604020202020204" pitchFamily="34" charset="0"/>
              </a:rPr>
              <a:t>- Lung Cancer : Janssen-Heijnen MLG et al. Eur J Cancer 1998;34: 2191-96 </a:t>
            </a:r>
          </a:p>
          <a:p>
            <a:pPr defTabSz="827088" eaLnBrk="1" hangingPunct="1">
              <a:spcBef>
                <a:spcPct val="0"/>
              </a:spcBef>
            </a:pPr>
            <a:r>
              <a:rPr lang="fr-FR" altLang="fr-FR" sz="1000" b="1">
                <a:solidFill>
                  <a:srgbClr val="000000"/>
                </a:solidFill>
                <a:latin typeface="Arial" panose="020B0604020202020204" pitchFamily="34" charset="0"/>
              </a:rPr>
              <a:t>- Colorectal : Gatta G et al. Eur J Cancer 1998;34: 2176-2183 </a:t>
            </a:r>
          </a:p>
          <a:p>
            <a:pPr defTabSz="827088" eaLnBrk="1" hangingPunct="1">
              <a:spcBef>
                <a:spcPct val="0"/>
              </a:spcBef>
            </a:pPr>
            <a:r>
              <a:rPr lang="fr-FR" altLang="fr-FR" sz="1000" b="1">
                <a:solidFill>
                  <a:srgbClr val="000000"/>
                </a:solidFill>
                <a:latin typeface="Arial" panose="020B0604020202020204" pitchFamily="34" charset="0"/>
              </a:rPr>
              <a:t>- Breast Cancer : Quinn MJ et al. Eur J Cancer 1998;34:2204-2211</a:t>
            </a:r>
            <a:endParaRPr lang="fr-FR" altLang="fr-FR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 defTabSz="827088" eaLnBrk="1" hangingPunct="1"/>
            <a:endParaRPr lang="fr-FR" altLang="fr-FR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>
            <a:extLst>
              <a:ext uri="{FF2B5EF4-FFF2-40B4-BE49-F238E27FC236}">
                <a16:creationId xmlns:a16="http://schemas.microsoft.com/office/drawing/2014/main" id="{51F586FF-FA41-86E4-8906-982F900FDB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204D9-C865-4C90-B9DF-1AAFE68AC252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7F863C3B-A4B7-5253-5F68-61EEBC127D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5288" y="692150"/>
            <a:ext cx="6070600" cy="3414713"/>
          </a:xfrm>
          <a:solidFill>
            <a:srgbClr val="FFFFFF"/>
          </a:solidFill>
          <a:ln/>
        </p:spPr>
      </p:sp>
      <p:sp>
        <p:nvSpPr>
          <p:cNvPr id="168964" name="Rectangle 3">
            <a:extLst>
              <a:ext uri="{FF2B5EF4-FFF2-40B4-BE49-F238E27FC236}">
                <a16:creationId xmlns:a16="http://schemas.microsoft.com/office/drawing/2014/main" id="{720002BE-80C4-0368-662D-A3BEB8569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1225" y="4343400"/>
            <a:ext cx="503555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01" tIns="44301" rIns="88601" bIns="44301"/>
          <a:lstStyle/>
          <a:p>
            <a:pPr eaLnBrk="1" hangingPunct="1"/>
            <a:endParaRPr lang="fr-FR" alt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97FF80A-64F5-380E-B74C-4D7CB493F9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2BB318-D48E-4B33-9CC4-3D257555D3D3}" type="slidenum">
              <a:rPr kumimoji="0" lang="fr-FR" alt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altLang="fr-F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3FA845D-FB8E-309D-5379-09D62B9C7F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33388" y="708025"/>
            <a:ext cx="6016625" cy="338455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8670FA6B-372C-5905-4ECD-2BA94476A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28688" y="4375150"/>
            <a:ext cx="5027612" cy="40989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4F167-D04D-4E4E-8916-C89A458E8D2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692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D4F167-D04D-4E4E-8916-C89A458E8D21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6128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>
            <a:extLst>
              <a:ext uri="{FF2B5EF4-FFF2-40B4-BE49-F238E27FC236}">
                <a16:creationId xmlns:a16="http://schemas.microsoft.com/office/drawing/2014/main" id="{19216F1F-45B2-D9C1-F2C8-5310DC72B6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207592E-DF2A-4E15-8DF4-DC64587F5F6F}" type="slidenum">
              <a:rPr lang="fr-FR" altLang="fr-FR" sz="1200"/>
              <a:pPr eaLnBrk="1" hangingPunct="1"/>
              <a:t>31</a:t>
            </a:fld>
            <a:endParaRPr lang="fr-FR" altLang="fr-FR" sz="12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27FC47AB-EFB3-EBE8-7657-3C40F6652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>
            <a:extLst>
              <a:ext uri="{FF2B5EF4-FFF2-40B4-BE49-F238E27FC236}">
                <a16:creationId xmlns:a16="http://schemas.microsoft.com/office/drawing/2014/main" id="{9998AB98-96B5-41C7-8DE6-8C56F6472C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 sz="1800"/>
              <a:t>Heart Outcomes Prevention Evaluation</a:t>
            </a:r>
          </a:p>
          <a:p>
            <a:r>
              <a:rPr lang="fr-FR" altLang="fr-FR" sz="1800"/>
              <a:t>Iec connu pour améliorer les patients avec une IVG</a:t>
            </a:r>
          </a:p>
          <a:p>
            <a:r>
              <a:rPr lang="fr-FR" altLang="fr-FR" sz="1800"/>
              <a:t>Population &gt;55ans  pathologie artérielle ou diabète + 1 autre FDR sans FE basse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>
            <a:extLst>
              <a:ext uri="{FF2B5EF4-FFF2-40B4-BE49-F238E27FC236}">
                <a16:creationId xmlns:a16="http://schemas.microsoft.com/office/drawing/2014/main" id="{445743D0-5A99-50B4-497B-C0038699A0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343CA6BB-260E-44B1-A9FB-917E3A211B02}" type="slidenum">
              <a:rPr lang="fr-FR" altLang="fr-FR" sz="1200"/>
              <a:pPr eaLnBrk="1" hangingPunct="1"/>
              <a:t>32</a:t>
            </a:fld>
            <a:endParaRPr lang="fr-FR" altLang="fr-FR" sz="1200"/>
          </a:p>
        </p:txBody>
      </p:sp>
      <p:sp>
        <p:nvSpPr>
          <p:cNvPr id="173059" name="Rectangle 2">
            <a:extLst>
              <a:ext uri="{FF2B5EF4-FFF2-40B4-BE49-F238E27FC236}">
                <a16:creationId xmlns:a16="http://schemas.microsoft.com/office/drawing/2014/main" id="{F498C3D3-47E9-8B06-0B8F-6D35B012F5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>
            <a:extLst>
              <a:ext uri="{FF2B5EF4-FFF2-40B4-BE49-F238E27FC236}">
                <a16:creationId xmlns:a16="http://schemas.microsoft.com/office/drawing/2014/main" id="{3BCD3B06-260E-AD6B-5303-460A4A928C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fr-FR"/>
              <a:t>Bénéfice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27BEA3-C4EA-8425-7E6C-B5CF61629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A86F9F8-09AA-56BE-3115-3D2C6FA4D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69090-5A4E-B1B2-BCEB-B9531841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8D8853-AE5F-80EB-10BB-ECF9935E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BED7C1-307F-159B-775B-A558D52B3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9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923A31-ADB6-3D91-BA91-8D09D5DE5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91F2C1-CC11-2470-4732-2F41033FB0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F6A75C-59EB-4E63-4006-A191D8E74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C8B0B2-F52A-7DDE-15C0-F9DBFE05C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430D75-EF9B-48F0-7128-3CA5F01C6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31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3C2E904-8305-4E81-C791-8BB8AAB6F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080CA47-BF4D-6E1B-B5C3-9D9BFEB5B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6F1BD2B-C763-C079-A74F-ED8A4B4CC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45B7EB-F2EC-4F81-9452-861E0D356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A20873-108C-2FC6-10D9-1069C6FC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862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DFDDDD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2939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9C60B9-2B2B-84CB-7B8D-51A28CDAD2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C909C60-543E-F7AC-5396-4296F186E0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C67CCC9-061E-BE89-4BB1-8671812279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667242-99E3-41E3-8F70-C9FB67E39E2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088358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1B98E3-4C16-6B2D-37AB-4C3E37456F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DB2EED-3AE0-4A95-DDF6-7820321E2E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578565B-0584-E8E0-50DB-463116545A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FEA7E-2BE4-4252-A1BB-070E35B3719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396826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6E3DA0-8DBC-39DC-5718-3ECDF4138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98FF60-CD4D-FF2D-9225-BED2CC5FB8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A417ED-D1E5-27FC-546D-EDB49E79AF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E84AD0-B40A-4F13-9CE1-A81A3DB88C0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393801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0A50C-31AF-6120-0C4B-50C94878B3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AECF2-5CC0-B723-1EEB-E7A170EA2D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A94B4B-FE69-A942-FEF1-50EB54204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FD5E21-7BBE-484F-8304-6E6D9E3E308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3586789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4AECED5-CCB6-52C9-E173-ABA3CF533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091EF19-2CC0-0023-22E8-7168F29D3C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67966D3-6F9B-448B-3183-DC7BEE16C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28E4CD-53F1-4104-8B5B-E498D693034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01362920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A1E5AEE-969B-7301-9B4E-44FFC1F9E4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D465E6-A43B-806B-17D2-68F3D81BF1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473E820-C9B9-7DF9-7D24-C609B16882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2DB211-6C18-485F-A214-390DB686BD4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7627454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A91CE1F-3B6A-196A-B35C-64E1BF9180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39C59F8-8789-75FA-A2CA-676C57224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76EF77-A661-4939-6F43-CA53F74C4E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13BBC-5131-41E3-8E32-692961E49B3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8070233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A74B73-9050-07C9-94CA-10F7CC98F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38FD75-E90A-94E3-B7E4-A4DB81ACC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12D64D-7D58-B844-9708-5CB309E7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0116EF-42E3-775B-A590-18C68A215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4A3C8A-820B-7929-4CCF-B13CB6CA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8093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474D6D-70FC-F392-2C5E-4DBBC6D65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FD1989-11C6-1B87-6B44-D678D880B0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0707E2-5ED7-480F-9C5D-C4231C2BB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03DC0D-3444-4F12-87A5-9FD029AFEF4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6739608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0AB77E-6493-0844-407F-AB84F50294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7932B-7290-AA0B-AC78-CF350D3807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4D3A7-D8D8-83C7-3D55-0DD19AFC6D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B17F2-77D4-42D5-959C-194B75FE812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3688005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48D5D3-28A2-5612-9D0B-8A22A2BD23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4BF370-4F65-BC70-BD52-FF1D80BB8D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C080D7-3B37-2AC0-49FD-D3695D739F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C5F9D-5BF6-4DBF-BDDD-16D33162230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71146969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3996D5-89A9-1620-B7E6-1ED2EB964A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0A925E-8C8E-388B-0BFD-F3641DE90B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A7912D-8131-9081-6160-B182ED7424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50760-B3B7-4AAC-83B5-18C4B217D9F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27350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936EA4-2733-6F0A-4E38-418F4E40CD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1DCC7B-BAC7-2869-B253-75813D3340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10B2F7-72C2-405C-8612-65F94A6A95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150206-A79C-4714-95B4-42BC6BDE8C0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42428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fr-FR" noProof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98DF80-8424-5BFC-BE4B-27E5A9C3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881C301-AA83-0BC8-4A54-0CA143B59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FDA60A-AF23-1D63-EE8C-9DE591C72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D1FCE-821D-4EE8-8D71-D6A7427264E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0867619"/>
      </p:ext>
    </p:extLst>
  </p:cSld>
  <p:clrMapOvr>
    <a:masterClrMapping/>
  </p:clrMapOvr>
  <p:transition>
    <p:zoom dir="in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4417" y="179388"/>
            <a:ext cx="109728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2767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276725"/>
          </a:xfrm>
        </p:spPr>
        <p:txBody>
          <a:bodyPr/>
          <a:lstStyle/>
          <a:p>
            <a:pPr lv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0797438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B781B352-AAEF-0326-8E67-8B873151BA2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14400" y="4191000"/>
            <a:ext cx="10363200" cy="609600"/>
          </a:xfrm>
        </p:spPr>
        <p:txBody>
          <a:bodyPr/>
          <a:lstStyle>
            <a:lvl1pPr>
              <a:defRPr sz="40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altLang="fr-FR" noProof="0"/>
              <a:t>Cliquez pour modifier le style du titre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597423A-D394-5FFB-64F4-C134FF2436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4800600"/>
            <a:ext cx="8534400" cy="457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fr-FR" noProof="0"/>
              <a:t>Cliquez pour modifier le style des sous-titres du masque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9BE40968-9D79-E9F4-711C-61DAFFA7F7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B4445352-BDF7-A647-9BA0-6EA3E02749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4E2E79EC-DCEC-DCA8-4F6C-1308156081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0EE8113-EF03-456D-8CFB-CFAA65B4157B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97808369"/>
      </p:ext>
    </p:extLst>
  </p:cSld>
  <p:clrMapOvr>
    <a:masterClrMapping/>
  </p:clrMapOvr>
  <p:transition spd="med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2F5C38-0A97-B7D9-9469-F568629B5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83CE33-9ACE-F0E3-E17C-73C8D70C5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69D58A8-A1B2-FD5A-919A-6515F3744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A4EFFD-5BB0-82AA-02DA-F8CCCD70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A09028-A5C1-08AD-F0DD-4847261B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176C8-7BAC-4CDB-BC5F-3A76B67147A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43288414"/>
      </p:ext>
    </p:extLst>
  </p:cSld>
  <p:clrMapOvr>
    <a:masterClrMapping/>
  </p:clrMapOvr>
  <p:transition spd="med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83A2C4-9E73-014E-F872-366C3EB01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2B0974F-741F-7CC0-A710-F0FB01C81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0B7B5B-C65A-8148-AC74-F6D80BFF1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04C211-CB59-C6F0-DDCC-F56C36C87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B41D85-C0E0-D7E1-045C-9B94BE9B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C66D8-369C-4FD5-B242-57C58DE1A7C5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495991393"/>
      </p:ext>
    </p:extLst>
  </p:cSld>
  <p:clrMapOvr>
    <a:masterClrMapping/>
  </p:clrMapOvr>
  <p:transition spd="med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B0A55-3889-6A89-0AA7-B5822CF21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A925E9C-8ABE-5164-174C-1F418DEDB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594AD3-BA1D-3A65-1CC5-870E4E9BE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5635DD-6020-596C-F6BE-5247075DF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937BAF-3628-7867-EBFC-58E788732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7674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DA597C-16C9-2FD6-14B1-C6F244F07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8F2F4-10EC-999F-8E99-CF3D22242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143000"/>
            <a:ext cx="5080000" cy="4953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DA9AC83-729F-EE63-356E-2033D43DF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5080000" cy="4953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6192D-5334-B339-D94E-A13145CD6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381E3A-222B-9C62-9C75-70821FADA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97A4206-348A-C4F3-6C4D-092A00421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C25DD3-F561-4E0D-B395-6E45DF65A6E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89383168"/>
      </p:ext>
    </p:extLst>
  </p:cSld>
  <p:clrMapOvr>
    <a:masterClrMapping/>
  </p:clrMapOvr>
  <p:transition spd="med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829850-1D3D-C58D-C1C6-5DA304A54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CFD05F-002A-9CDD-EE1C-983F4AD28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6319EA-9A02-E8A2-08BD-64A17F8CB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9F3EF9-029A-26EF-7FD7-AC36FE907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70B0A38-B48B-0CC0-2D3B-B2DAAE96BF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FF54D71-7D8D-C4FB-B542-EAD5A73A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05E2ED2-A3EE-3805-9BAB-3EDF1AD4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02B4AB2-579A-6B07-3FB1-B5EF4B35C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5B034B-E276-4BB8-901B-182F8992116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58897260"/>
      </p:ext>
    </p:extLst>
  </p:cSld>
  <p:clrMapOvr>
    <a:masterClrMapping/>
  </p:clrMapOvr>
  <p:transition spd="med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F12094-9921-B7D6-750F-C9D98466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B7D50E7-C1F0-C06E-D7C6-3EE3F4C76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9E9CD8C-2DD9-75B9-D640-5B4F6AF5D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DD4CD8A-EE72-075A-0441-236C0DE54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12B3B6-1476-4E6B-A666-3F24D81D3FA6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60792739"/>
      </p:ext>
    </p:extLst>
  </p:cSld>
  <p:clrMapOvr>
    <a:masterClrMapping/>
  </p:clrMapOvr>
  <p:transition spd="med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B3C715-F2E2-985D-8ECB-2D6A51D45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2501175-CC15-21EB-BA31-D8EAB5DDA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B09CC0-F0E8-6B2D-58F7-5E40A26C4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19589-61EF-4B06-B833-50096EB3E257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45237988"/>
      </p:ext>
    </p:extLst>
  </p:cSld>
  <p:clrMapOvr>
    <a:masterClrMapping/>
  </p:clrMapOvr>
  <p:transition spd="med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0D7AA-32C6-EA79-7737-C9FB24A0A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4C31A4-EBA7-2F4D-03B6-BD68EEDE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EF1346-8FE1-AC7B-0B26-98FB2DCF0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AEB7FC2-D3C0-601C-B68A-DDDF50672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ED1863-EF45-BD7F-CDF4-6E98B641F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31C8740-CBAD-195F-2C47-36C21753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BA5C2-4215-4655-99AD-553DE2FB0FDF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58527796"/>
      </p:ext>
    </p:extLst>
  </p:cSld>
  <p:clrMapOvr>
    <a:masterClrMapping/>
  </p:clrMapOvr>
  <p:transition spd="med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CA8FE8-BECF-5B1D-E711-C85C420B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F828797-B427-CE7F-4C5B-CC86E920C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BFB1DAF-DD8C-E0EC-3F6E-0F1FB887B1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78BB496-C20E-AA7C-24F8-41804952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9582F2-FDF1-CBE2-C6F4-4C2B33A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F273FB-E2D6-B7ED-DBBB-D6D06DEA3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1D4755-BA2A-433F-9A86-0FC85CB89FC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2025103"/>
      </p:ext>
    </p:extLst>
  </p:cSld>
  <p:clrMapOvr>
    <a:masterClrMapping/>
  </p:clrMapOvr>
  <p:transition spd="med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FE6507-5D40-1861-58F0-ABE06768F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3274672-1A15-C1A4-6650-74C5F6151A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39C31F-0B25-42A0-C483-971E13EE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87E0BA-435B-EF7F-ADA2-44BCBA922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35C5E2-ADD8-122F-88EA-82991D00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982BD-9DBE-4238-9048-1443C8BF698C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3346863"/>
      </p:ext>
    </p:extLst>
  </p:cSld>
  <p:clrMapOvr>
    <a:masterClrMapping/>
  </p:clrMapOvr>
  <p:transition spd="med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411B3EF-541A-20DE-9F31-0B7A7B64C3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F08F9BD-53E1-8C10-7FAA-2E9BB956B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38C9A7-8937-674F-FC37-A04E6C2B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2D8921-FCC6-AE1D-A55A-A789B170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C8EC16-FC56-AC7C-AF43-24C51D5E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6C833-174D-4B3D-BD08-DEA81CEC45F4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30794689"/>
      </p:ext>
    </p:extLst>
  </p:cSld>
  <p:clrMapOvr>
    <a:masterClrMapping/>
  </p:clrMapOvr>
  <p:transition spd="med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198109-27C3-F559-215F-EFA3B6C0F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8200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ableau 2">
            <a:extLst>
              <a:ext uri="{FF2B5EF4-FFF2-40B4-BE49-F238E27FC236}">
                <a16:creationId xmlns:a16="http://schemas.microsoft.com/office/drawing/2014/main" id="{2CED2279-9990-BE74-FF4D-96AD775CF75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914400" y="1143000"/>
            <a:ext cx="10363200" cy="49530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DE79C9-4AE0-2C85-D996-9ECA51C0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DB8784-B244-CF6D-51D7-2C1B408C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D35D889-3B0A-4671-3E39-AC4323F0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F375B68E-FA6B-4777-A811-7BDB2E83CE08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20516187"/>
      </p:ext>
    </p:extLst>
  </p:cSld>
  <p:clrMapOvr>
    <a:masterClrMapping/>
  </p:clrMapOvr>
  <p:transition spd="med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ACF5C-2AA7-76B7-280B-3EC75F221C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F4D2794-9C71-F7A3-431C-344B16A741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E07DF4-8B39-B112-D88A-D9744A564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A57FB1-DBED-796F-70C7-0D5CD89DF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B6D0D1-51BB-03A6-4425-1B246EB27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9E8AA-E46F-4FFA-930C-333D07CA148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41754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16F1EC-0321-F792-9503-D50396BB1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0287A4-FB6E-BAF9-6E55-BDE525052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114E07-28DA-D39D-C47C-578F23529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70D81F-AEF5-88A3-3220-562D6805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741916-12FB-2C97-B1E3-1907146C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D90C89-542D-7C31-DC92-088CD6565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7930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57D2E-140E-050B-5847-D747CE9C1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39A7C6-1543-481E-C6EB-DB950CF5F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74006E-1179-B8AB-E31A-FFA4EBFED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F6632C-A862-1C2F-5704-89885751B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76F8B29-6F82-6AE5-85EA-7E16CBD8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43A7B-853A-487B-AF70-87B7F36D8C6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58502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985CB1-6EE9-DD9B-D110-816C2C00B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2E95B6-25CE-52F0-4D5A-4292010D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C27003-504B-6C7B-E2BD-1413D68C6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9B971F9-4943-4A19-4682-517A160D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BACE19-FB79-677A-4811-A33CD70C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5A390-226C-420A-8F6F-2065FC171A4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3171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20D6A5-DFCB-4B35-9549-0C92BD866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A217F76-A453-B576-8782-BDFB8DE34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AD7A8A-8A71-ADBF-470B-112DAF4C32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B5CBE3-45E5-936C-2A63-3DAC2FD26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C37C34-CB50-A5C4-4F87-7AA09EF6D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152543-DCDD-D68D-3B1C-46AD07DB4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311A4B-2489-4025-AD66-59B8A945E9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6455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7BF020-1B59-1F9C-0C47-DC2E3C3C8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A0AF56E-CD05-491B-7E1B-92509B8A3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ACA2D4-9142-F325-37AD-63B333CF3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AAE341-4F1E-E8AB-ECA7-D4C6E4550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F426D38-1E7D-74DF-BF26-2F14A07D84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FDA8AA9-0396-C106-138C-C220A463F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684DE7F-16BB-28DA-D335-C3A861A0A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7C40B86-67A9-D321-AC6F-D77C4D578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5D21D-3C61-48F1-9BD7-3EC1BDA0D40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02392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3DD64-E2F5-D790-BACE-2D758B4D5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A3C1E12-63BF-B55A-6415-CC154E1D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98D073E-C06B-9A56-A67F-6CF96C850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40E3D1C-8C15-457F-39BE-2E963416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F3EE16-DD80-422B-B672-B8A65D00E4E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8836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02903C9-BF55-704B-985D-24054F60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1892CEC-E5F0-BF59-DF92-8C1BAD557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F4E713-B683-3894-67E9-A9F9D4AB3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1A523-B3D4-4DC0-A127-1D46B69B14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459053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219E0D-746F-3B90-CD50-090D2AF42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739C3E-862D-FFBD-8BFA-F3724D25D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C6DEB7-6AF5-11EB-B583-0DD976404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53BB44-3615-D827-D26A-32E37B84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EFB6DB9-D964-8296-1D71-2063E45DE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B05D1BB-3379-C27C-156F-90417EC7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730922-2407-4DC8-991C-7A35B4A5506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258914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6A4E8-DD7A-9A1E-4CDB-D654CA535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2506E02-202D-CA81-29DF-55951A7D8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63E4E70-C161-01E6-55C8-F00DF7B68A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DBAD4F-EA9C-F352-C0FA-787203F7D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E1132D-72D5-386B-723E-CBA6CD2E0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B42EE9-ABA8-4E52-3AE8-C63A91787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D822F-EC39-4932-ACC2-EDB1061C99A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29576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4C4F6-FA81-C2CC-08FB-A2894834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FD1DA9-AE4B-0763-38A5-F726411A0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3AC567-AD9A-2F7B-8E4D-D0476D8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3CDEDD6-61F2-66C9-0A40-A68BAF09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49869C-271F-805F-D845-AB6A29C22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DF89D7-409A-4517-8A39-5B99C4E151E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59301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B80C6BF-D11E-6271-B8FB-CF5955AED8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699810-C0D5-B5D0-0FAB-3575EF5FC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042020-1F03-7134-2D5B-BD251C80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371101-7D99-1601-957D-E9F96ADD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 alt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EE1C8E5-3EB9-D705-3C7D-B31ECCBA2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50221-A6CF-49CE-8FF8-1AD8118FE6B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4658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358CC6-12A4-0A22-13B7-CEA7E3328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99AF33A-6865-9582-5F7C-442D0A021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3EF794D-8459-19FB-2878-C4FCE7A50D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E7AFAD9-9A54-7BCD-00DD-710348E44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8DD27F-15A8-035C-0BE8-C95854C26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D7A457-4078-668B-31D5-86989EB9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E6B8F6C-2BD9-74FB-2427-1D98CE40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5D48699-1879-1FB5-9E5D-69C56C320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30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2" name="Espace réservé de la date 13">
            <a:extLst>
              <a:ext uri="{FF2B5EF4-FFF2-40B4-BE49-F238E27FC236}">
                <a16:creationId xmlns:a16="http://schemas.microsoft.com/office/drawing/2014/main" id="{72BE50E6-E2C5-6027-C1C0-5778EC36A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A5E71-36D4-42E2-9AF2-F2CE8C473D6F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68B4CF-70E7-5F33-F580-6E675EF9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22">
            <a:extLst>
              <a:ext uri="{FF2B5EF4-FFF2-40B4-BE49-F238E27FC236}">
                <a16:creationId xmlns:a16="http://schemas.microsoft.com/office/drawing/2014/main" id="{9F189C1E-C333-C989-9D5A-F13698035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0B55E-E736-41CA-B81F-545EF6B5DF1D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503352078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132A8945-2EE0-EF77-CCF2-9070751D1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E0318C-E5BE-4A24-A7B9-5D81183FFBF0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2898A1-F64C-A1C1-EFBC-439C4227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4EA7B077-2753-A62D-7172-C4612B56B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CD38F-510F-428A-A1C1-7ADC760066E7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842799583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AAA4E3D-F5AC-0C17-E243-B64310ABB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573C7-42FF-4DCD-9C26-D3467334104A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2D33B0-108C-5258-E88E-38E714D2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7A7576-6EA0-A0AE-CE28-0DC57CAD2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F671B8-C0EA-44FB-A921-9ABE24BE92C6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398564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1A00D523-3AEE-4B9A-967A-B05194A95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E51C2-D05F-4B7C-B87B-E7F94B2C27A7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1E80B6B0-0589-CF41-CBCD-8F480DD21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657EC3EA-8E46-9F81-FD2B-0A75B7CC4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1F34A-F4BA-4B27-B680-9711C6548E31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61265043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13">
            <a:extLst>
              <a:ext uri="{FF2B5EF4-FFF2-40B4-BE49-F238E27FC236}">
                <a16:creationId xmlns:a16="http://schemas.microsoft.com/office/drawing/2014/main" id="{584E4448-8B54-0AB1-8CC2-6F6A3CD72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2EBFA-09F4-4B13-93A1-1D283B660DDB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0D9DB5AD-7DED-BAEF-3714-4223B6E8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9" name="Espace réservé du numéro de diapositive 22">
            <a:extLst>
              <a:ext uri="{FF2B5EF4-FFF2-40B4-BE49-F238E27FC236}">
                <a16:creationId xmlns:a16="http://schemas.microsoft.com/office/drawing/2014/main" id="{633D6D1F-2579-8E81-9509-DB0066D20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1D79D4-971A-439B-B993-287F2BA6FE64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414803812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e la date 13">
            <a:extLst>
              <a:ext uri="{FF2B5EF4-FFF2-40B4-BE49-F238E27FC236}">
                <a16:creationId xmlns:a16="http://schemas.microsoft.com/office/drawing/2014/main" id="{8EE64027-0DD7-2D99-B08F-FDD64BB27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F024-4A15-4336-9C55-550FCA3C70AB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4" name="Espace réservé du pied de page 2">
            <a:extLst>
              <a:ext uri="{FF2B5EF4-FFF2-40B4-BE49-F238E27FC236}">
                <a16:creationId xmlns:a16="http://schemas.microsoft.com/office/drawing/2014/main" id="{5AFB7577-F6FE-A882-9AF1-9BE7657FE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5" name="Espace réservé du numéro de diapositive 22">
            <a:extLst>
              <a:ext uri="{FF2B5EF4-FFF2-40B4-BE49-F238E27FC236}">
                <a16:creationId xmlns:a16="http://schemas.microsoft.com/office/drawing/2014/main" id="{20C9A3CC-0C4E-DE59-7599-074A72B28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004845-0A97-4C28-B846-85DD76DAF0CB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76372648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3">
            <a:extLst>
              <a:ext uri="{FF2B5EF4-FFF2-40B4-BE49-F238E27FC236}">
                <a16:creationId xmlns:a16="http://schemas.microsoft.com/office/drawing/2014/main" id="{A7A96FD2-81E7-DA89-3705-C10BCA265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4DA90-C4B8-4C74-B30A-5339279333B4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92129F-5AFC-6FE2-969B-41B802918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4" name="Espace réservé du numéro de diapositive 22">
            <a:extLst>
              <a:ext uri="{FF2B5EF4-FFF2-40B4-BE49-F238E27FC236}">
                <a16:creationId xmlns:a16="http://schemas.microsoft.com/office/drawing/2014/main" id="{48A48C0A-F758-BF79-D45E-FE76CD00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2DF8B6-175F-4D78-8294-2C93BB10E308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609852043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ADFE9DA9-F4B3-0868-1FA1-CB847B87B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A9713-B52C-4B43-BC34-1784BEE74635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5BECD6A1-7CF4-5821-A446-B03E2241F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F4123793-D526-597C-BB2A-776B84F1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39A20-C564-4193-AE84-A6F636832906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09573198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13">
            <a:extLst>
              <a:ext uri="{FF2B5EF4-FFF2-40B4-BE49-F238E27FC236}">
                <a16:creationId xmlns:a16="http://schemas.microsoft.com/office/drawing/2014/main" id="{F344E4E0-9569-6980-37C1-3A79E3D1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29366-C5AD-4054-9748-3A218F6FB923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6B5C7FB1-1680-E55D-BD19-F5139E923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7" name="Espace réservé du numéro de diapositive 22">
            <a:extLst>
              <a:ext uri="{FF2B5EF4-FFF2-40B4-BE49-F238E27FC236}">
                <a16:creationId xmlns:a16="http://schemas.microsoft.com/office/drawing/2014/main" id="{3C6850D8-395F-488C-33A8-83C7441F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B364F-B903-4D63-AEAD-F7994B46B0B0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44716723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0EE4320E-5B1B-D3FB-00A4-145E20E50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AC425-4C29-4CC2-8C06-98995D8645E2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13E808-CBCF-AF2D-95E3-926680A69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3227EC5F-5932-14C7-A0C6-C7D1D4A1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12C6E-A5D5-4D16-9ED1-E46583809DBD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810878117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E6DDF9-6C01-9877-0292-C18CFD8D6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B226E55-617D-67E9-6EA4-180BFACB2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78CE9DF-A09E-A6B3-F1D7-65B692001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299A3F4-4067-A115-B287-64EE168F9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27868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5439CE83-B836-BC74-79E3-D8644CEB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C3C71-6250-4EF8-AACE-31B5A6FEE669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8629D9C1-ECE1-6EDA-B350-4D5337529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03255301-BC10-0D9C-ACF2-558D01E06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BD662-EB0C-4474-A373-1A946AEEEC5B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42345175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914400" y="1981200"/>
            <a:ext cx="10363200" cy="4114800"/>
          </a:xfrm>
        </p:spPr>
        <p:txBody>
          <a:bodyPr>
            <a:normAutofit/>
          </a:bodyPr>
          <a:lstStyle/>
          <a:p>
            <a:pPr lvl="0"/>
            <a:endParaRPr lang="fr-FR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9598E8-3027-500D-AB4B-029B357829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4E8A31-E3E5-0DE5-6BA5-97BF207EC6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072009-7409-A5ED-90B1-2FE5203BD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F92680-1B50-4F81-A296-6C9B0F52C52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968527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21D1DBA-0D62-FCD4-24AB-07364ED38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6A67D6C-C054-D83A-5D0B-231E6472D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0904CB6-ED6E-030A-117A-92781213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96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022106-8433-0B04-7E79-A4CB4B70B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147AB1-3705-5C6C-EEA7-A7B7FD3C0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BD60EB-DB9E-F4F0-2DC5-3D4D9B46A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68E2903-8676-B647-BDE8-5BC397CE0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639BAB-81BA-9993-3A9A-006C32A7D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583558-C6CB-72EF-271B-2331B8C7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1453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BF3794-5915-A56B-9522-E3F4C9708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CC65D4-914E-EC76-2BCC-F67441BEF4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9933444-0233-C28D-6BFE-810B14C849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08386E-F6C4-BF20-704A-4351590E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CC68ED-F5CA-471A-3533-7BB58075A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5CDDBC-B3C8-F294-7EC3-8971066B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96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A077229-A8EA-9385-A64D-7F7EADEC9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4B421D-7020-7F33-93B4-7889E621A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A9B734D-82CB-8BAE-5161-3E5594CC4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8DD2EE-4E24-4EAF-986E-D37BBC750477}" type="datetimeFigureOut">
              <a:rPr lang="fr-FR" smtClean="0"/>
              <a:t>06/09/2023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3FA3EA-B05D-1FB4-E2CB-2765BFB0D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1D99AB-95B9-BCCB-3A87-A9FAB38A0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CD46B-D908-48E5-95F0-4FE71FFB6AB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40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5E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B4D33B5-D655-E226-E2BD-CDF0446A5F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F3AA95D0-C8FB-7CC8-79D8-B6D3F9BD3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0C4FCC7-168D-8E8F-5AB4-E94E074BEE2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910AF22-2429-E14D-844F-F859439B04F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8136A78-8CBB-7C91-F147-16315C53440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fld id="{E25C776C-45E6-44C4-8B35-3CF460E638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3063437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>
            <a:extLst>
              <a:ext uri="{FF2B5EF4-FFF2-40B4-BE49-F238E27FC236}">
                <a16:creationId xmlns:a16="http://schemas.microsoft.com/office/drawing/2014/main" id="{651C6AE3-117C-58BE-7BA1-FBC8D9BF1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419600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DA46F36B-13E2-0E20-4B17-5AA42F477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 style du titre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0864D99-369E-569C-0D02-9C815B398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10363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/>
              <a:t>Cliquez pour modifier les styles du texte du masque</a:t>
            </a:r>
          </a:p>
          <a:p>
            <a:pPr lvl="1"/>
            <a:r>
              <a:rPr lang="en-US" altLang="fr-FR"/>
              <a:t>Deuxième niveau</a:t>
            </a:r>
          </a:p>
          <a:p>
            <a:pPr lvl="2"/>
            <a:r>
              <a:rPr lang="en-US" altLang="fr-FR"/>
              <a:t>Troisième niveau</a:t>
            </a:r>
          </a:p>
          <a:p>
            <a:pPr lvl="3"/>
            <a:r>
              <a:rPr lang="en-US" altLang="fr-FR"/>
              <a:t>Quatrième niveau</a:t>
            </a:r>
          </a:p>
          <a:p>
            <a:pPr lvl="4"/>
            <a:r>
              <a:rPr lang="en-US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E46DCD-1C13-3857-B64D-116060A720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6BF7F3A-9222-F4FC-04C7-AE8B727683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226F03B-4C31-EF46-3BFB-EE31CB4E54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9C6EF8-ED4C-4732-829C-F10EEBC0819B}" type="slidenum">
              <a:rPr lang="en-US" altLang="fr-FR"/>
              <a:pPr/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402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med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 Black" panose="020B0A040201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 kern="1200">
          <a:solidFill>
            <a:srgbClr val="5B8495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b="1" kern="1200">
          <a:solidFill>
            <a:srgbClr val="5B8495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 kern="1200">
          <a:solidFill>
            <a:srgbClr val="5B8495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600" b="1" kern="1200">
          <a:solidFill>
            <a:srgbClr val="5B8495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 kern="1200">
          <a:solidFill>
            <a:srgbClr val="5B8495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6B4FA14-CADF-E0E3-98A6-86280E58F9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 du masque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EB301B-67FE-5343-86F5-EB42BCFC0B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8ADBAC9-3A52-F9BB-6AC2-E028F87B5F4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fr-FR" alt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8BBD6B5-B314-6875-0E30-45A4AE7932D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fr-FR" altLang="fr-F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A8355B-4BC3-F41D-EE4B-AFA70A48992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4347568-BEA4-4060-9144-BBADA7353E3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13344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>
            <a:extLst>
              <a:ext uri="{FF2B5EF4-FFF2-40B4-BE49-F238E27FC236}">
                <a16:creationId xmlns:a16="http://schemas.microsoft.com/office/drawing/2014/main" id="{37404D74-9A7B-8CA4-5BBE-813AA3E4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fr-FR"/>
              <a:t>Cliquez pour modifier le style du titre</a:t>
            </a:r>
            <a:endParaRPr lang="en-US"/>
          </a:p>
        </p:txBody>
      </p:sp>
      <p:sp>
        <p:nvSpPr>
          <p:cNvPr id="1027" name="Espace réservé du texte 12">
            <a:extLst>
              <a:ext uri="{FF2B5EF4-FFF2-40B4-BE49-F238E27FC236}">
                <a16:creationId xmlns:a16="http://schemas.microsoft.com/office/drawing/2014/main" id="{02E5364B-F05E-5ED6-A3E5-CBDA5E78D7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3AD6B3B8-87BE-4796-3596-A94061FCC7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D666B1-4C20-4C19-9ECF-E3AFD76AE548}" type="datetimeFigureOut">
              <a:rPr lang="fr-FR"/>
              <a:pPr>
                <a:defRPr/>
              </a:pPr>
              <a:t>06/09/2023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E9F45A-8633-627F-4AF9-7923A0DC43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BE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76DEF385-3DD9-D2D0-049F-61A952E4BD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Comic Sans MS" panose="030F0702030302020204" pitchFamily="66" charset="0"/>
              </a:defRPr>
            </a:lvl1pPr>
          </a:lstStyle>
          <a:p>
            <a:fld id="{28B16779-E3AD-4D2F-B400-77A5010C8031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499579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Comic Sans MS" pitchFamily="66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bmj.bmjjournals.com/content/vol320/issue7236/images/large/vascabc1.f1.jpe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bmj.bmjjournals.com/content/vol320/issue7236/images/large/vascabc1.f1.jpeg" TargetMode="Externa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mj.bmjjournals.com/content/vol320/issue7236/images/large/vascabc1.f1.jpe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2782EB-05AE-1177-26D6-EC75CC5079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Prise en charge de l’AOMI par le médecin traitant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0AFBB8E-FBA1-AD6F-5863-2129B91D18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Reuben Veerapen</a:t>
            </a:r>
          </a:p>
          <a:p>
            <a:r>
              <a:rPr lang="fr-FR" dirty="0"/>
              <a:t>Mardi 22 Aout 23</a:t>
            </a:r>
          </a:p>
        </p:txBody>
      </p:sp>
    </p:spTree>
    <p:extLst>
      <p:ext uri="{BB962C8B-B14F-4D97-AF65-F5344CB8AC3E}">
        <p14:creationId xmlns:p14="http://schemas.microsoft.com/office/powerpoint/2010/main" val="333887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5F80615D-1ADA-5375-CDF6-1C05928F42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solidFill>
                  <a:schemeClr val="tx1"/>
                </a:solidFill>
                <a:latin typeface="Comic Sans MS" panose="030F0702030302020204" pitchFamily="66" charset="0"/>
              </a:rPr>
              <a:t>Facteurs de risque</a:t>
            </a:r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C502C695-A900-5857-0403-9A1BF7316C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b="1" u="sng" dirty="0">
                <a:solidFill>
                  <a:srgbClr val="FF9900"/>
                </a:solidFill>
                <a:latin typeface="Comic Sans MS" panose="030F0702030302020204" pitchFamily="66" charset="0"/>
              </a:rPr>
              <a:t>Tabac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b="1" u="sng" dirty="0">
                <a:solidFill>
                  <a:srgbClr val="FF9900"/>
                </a:solidFill>
                <a:latin typeface="Comic Sans MS" panose="030F0702030302020204" pitchFamily="66" charset="0"/>
              </a:rPr>
              <a:t>Diabète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dirty="0">
                <a:latin typeface="Comic Sans MS" panose="030F0702030302020204" pitchFamily="66" charset="0"/>
              </a:rPr>
              <a:t>Hypertension artérielle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dirty="0" err="1">
                <a:latin typeface="Comic Sans MS" panose="030F0702030302020204" pitchFamily="66" charset="0"/>
              </a:rPr>
              <a:t>Dylipidémies</a:t>
            </a:r>
            <a:endParaRPr lang="fr-FR" altLang="fr-FR" sz="2400" dirty="0">
              <a:latin typeface="Comic Sans MS" panose="030F0702030302020204" pitchFamily="66" charset="0"/>
            </a:endParaRP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dirty="0">
                <a:latin typeface="Comic Sans MS" panose="030F0702030302020204" pitchFamily="66" charset="0"/>
              </a:rPr>
              <a:t>Sédentarité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dirty="0">
                <a:latin typeface="Comic Sans MS" panose="030F0702030302020204" pitchFamily="66" charset="0"/>
              </a:rPr>
              <a:t>Surcharge pondérale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u="sng" dirty="0">
                <a:solidFill>
                  <a:srgbClr val="FFC000"/>
                </a:solidFill>
                <a:latin typeface="Comic Sans MS" panose="030F0702030302020204" pitchFamily="66" charset="0"/>
              </a:rPr>
              <a:t>Age 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dirty="0">
                <a:latin typeface="Comic Sans MS" panose="030F0702030302020204" pitchFamily="66" charset="0"/>
              </a:rPr>
              <a:t>Sexe masculin</a:t>
            </a:r>
          </a:p>
          <a:p>
            <a:pPr marL="812800" indent="-812800">
              <a:buFont typeface="Wingdings" panose="05000000000000000000" pitchFamily="2" charset="2"/>
              <a:buAutoNum type="arabicParenR"/>
            </a:pPr>
            <a:r>
              <a:rPr lang="fr-FR" altLang="fr-FR" sz="2400" dirty="0">
                <a:latin typeface="Comic Sans MS" panose="030F0702030302020204" pitchFamily="66" charset="0"/>
              </a:rPr>
              <a:t>Génétique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oly 7">
            <a:extLst>
              <a:ext uri="{FF2B5EF4-FFF2-40B4-BE49-F238E27FC236}">
                <a16:creationId xmlns:a16="http://schemas.microsoft.com/office/drawing/2014/main" id="{1966C1E0-3BB4-C58F-12F4-4412B45F0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3124200" cy="6248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4B3DA2F8-3DBC-6933-BD8B-68137C521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728663"/>
            <a:ext cx="9667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i="1">
                <a:latin typeface="Lucida Sans" panose="020B0602030504020204" pitchFamily="34" charset="0"/>
              </a:rPr>
              <a:t>HTA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04825D2D-D250-2F7E-98BC-C0A10DE05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1" y="1262063"/>
            <a:ext cx="22463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i="1">
                <a:latin typeface="Lucida Sans" panose="020B0602030504020204" pitchFamily="34" charset="0"/>
              </a:rPr>
              <a:t>Cholestérol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DA3EAB5D-C708-D844-BA43-19BB25617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3716339"/>
            <a:ext cx="16494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2800" b="1" i="1">
                <a:latin typeface="Lucida Sans" panose="020B0602030504020204" pitchFamily="34" charset="0"/>
              </a:rPr>
              <a:t>Tabac</a:t>
            </a:r>
          </a:p>
          <a:p>
            <a:pPr eaLnBrk="1" hangingPunct="1"/>
            <a:r>
              <a:rPr lang="fr-FR" altLang="fr-FR" sz="2800" b="1" i="1">
                <a:latin typeface="Lucida Sans" panose="020B0602030504020204" pitchFamily="34" charset="0"/>
              </a:rPr>
              <a:t>Diabète</a:t>
            </a:r>
          </a:p>
        </p:txBody>
      </p:sp>
      <p:sp>
        <p:nvSpPr>
          <p:cNvPr id="13318" name="Text Box 6">
            <a:extLst>
              <a:ext uri="{FF2B5EF4-FFF2-40B4-BE49-F238E27FC236}">
                <a16:creationId xmlns:a16="http://schemas.microsoft.com/office/drawing/2014/main" id="{D7425EBC-FED6-178E-1614-83732A0A0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9964" y="3317876"/>
            <a:ext cx="2098675" cy="1749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 b="1"/>
              <a:t>Facteurs</a:t>
            </a:r>
          </a:p>
          <a:p>
            <a:pPr algn="ctr" eaLnBrk="1" hangingPunct="1"/>
            <a:r>
              <a:rPr lang="fr-FR" altLang="fr-FR" sz="3600" b="1"/>
              <a:t>de </a:t>
            </a:r>
          </a:p>
          <a:p>
            <a:pPr algn="ctr" eaLnBrk="1" hangingPunct="1"/>
            <a:r>
              <a:rPr lang="fr-FR" altLang="fr-FR" sz="3600" b="1"/>
              <a:t>risques</a:t>
            </a:r>
          </a:p>
        </p:txBody>
      </p:sp>
      <p:sp>
        <p:nvSpPr>
          <p:cNvPr id="13319" name="AutoShape 7">
            <a:extLst>
              <a:ext uri="{FF2B5EF4-FFF2-40B4-BE49-F238E27FC236}">
                <a16:creationId xmlns:a16="http://schemas.microsoft.com/office/drawing/2014/main" id="{5B6E88DC-7BA3-F516-CCF7-AB2B62E8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1" y="1676400"/>
            <a:ext cx="2119313" cy="381000"/>
          </a:xfrm>
          <a:prstGeom prst="rightArrow">
            <a:avLst>
              <a:gd name="adj1" fmla="val 50000"/>
              <a:gd name="adj2" fmla="val 13906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Constantia" panose="02030602050306030303" pitchFamily="18" charset="0"/>
            </a:endParaRPr>
          </a:p>
        </p:txBody>
      </p:sp>
      <p:sp>
        <p:nvSpPr>
          <p:cNvPr id="13320" name="AutoShape 8">
            <a:extLst>
              <a:ext uri="{FF2B5EF4-FFF2-40B4-BE49-F238E27FC236}">
                <a16:creationId xmlns:a16="http://schemas.microsoft.com/office/drawing/2014/main" id="{F935DD6B-4318-BDF0-A4FC-EF499B279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143000"/>
            <a:ext cx="2590800" cy="304800"/>
          </a:xfrm>
          <a:prstGeom prst="leftArrow">
            <a:avLst>
              <a:gd name="adj1" fmla="val 50000"/>
              <a:gd name="adj2" fmla="val 212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Constantia" panose="02030602050306030303" pitchFamily="18" charset="0"/>
            </a:endParaRPr>
          </a:p>
        </p:txBody>
      </p:sp>
      <p:sp>
        <p:nvSpPr>
          <p:cNvPr id="13321" name="AutoShape 9">
            <a:extLst>
              <a:ext uri="{FF2B5EF4-FFF2-40B4-BE49-F238E27FC236}">
                <a16:creationId xmlns:a16="http://schemas.microsoft.com/office/drawing/2014/main" id="{F5B8F42E-52B1-BB91-19C5-B32E77B79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648200"/>
            <a:ext cx="2209800" cy="304800"/>
          </a:xfrm>
          <a:prstGeom prst="leftArrow">
            <a:avLst>
              <a:gd name="adj1" fmla="val 50000"/>
              <a:gd name="adj2" fmla="val 18125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FR" altLang="fr-FR">
              <a:latin typeface="Constantia" panose="02030602050306030303" pitchFamily="18" charset="0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55D32E96-2594-D266-ACF4-E2BCE80A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4" y="1947863"/>
            <a:ext cx="7591425" cy="4392612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4242D2-D91A-B244-1D7C-B150963C9D4C}"/>
              </a:ext>
            </a:extLst>
          </p:cNvPr>
          <p:cNvSpPr/>
          <p:nvPr/>
        </p:nvSpPr>
        <p:spPr>
          <a:xfrm>
            <a:off x="5607051" y="2027238"/>
            <a:ext cx="1000125" cy="576262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>
              <a:solidFill>
                <a:prstClr val="white"/>
              </a:solidFill>
              <a:latin typeface="Comic Sans M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EA9F52-5EEF-692D-9735-A65DEDD94448}"/>
              </a:ext>
            </a:extLst>
          </p:cNvPr>
          <p:cNvSpPr/>
          <p:nvPr/>
        </p:nvSpPr>
        <p:spPr>
          <a:xfrm>
            <a:off x="5607051" y="4303713"/>
            <a:ext cx="1000125" cy="18415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>
              <a:solidFill>
                <a:prstClr val="white"/>
              </a:solidFill>
              <a:latin typeface="Comic Sans M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F26CD-6C1F-5038-4E1A-5B3ED2A3FBEC}"/>
              </a:ext>
            </a:extLst>
          </p:cNvPr>
          <p:cNvSpPr/>
          <p:nvPr/>
        </p:nvSpPr>
        <p:spPr>
          <a:xfrm>
            <a:off x="8399464" y="2027239"/>
            <a:ext cx="1000125" cy="2770187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fr-FR">
              <a:solidFill>
                <a:prstClr val="white"/>
              </a:solidFill>
              <a:latin typeface="Comic Sans MS"/>
            </a:endParaRPr>
          </a:p>
        </p:txBody>
      </p:sp>
      <p:sp>
        <p:nvSpPr>
          <p:cNvPr id="31750" name="ZoneTexte 6">
            <a:extLst>
              <a:ext uri="{FF2B5EF4-FFF2-40B4-BE49-F238E27FC236}">
                <a16:creationId xmlns:a16="http://schemas.microsoft.com/office/drawing/2014/main" id="{B35398BD-5A75-EA73-05B3-A62B8D253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1412876"/>
            <a:ext cx="623888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>
                <a:solidFill>
                  <a:srgbClr val="C00000"/>
                </a:solidFill>
              </a:rPr>
              <a:t>X4</a:t>
            </a:r>
          </a:p>
        </p:txBody>
      </p:sp>
      <p:sp>
        <p:nvSpPr>
          <p:cNvPr id="31751" name="ZoneTexte 7">
            <a:extLst>
              <a:ext uri="{FF2B5EF4-FFF2-40B4-BE49-F238E27FC236}">
                <a16:creationId xmlns:a16="http://schemas.microsoft.com/office/drawing/2014/main" id="{7E0F8DC9-D3C5-32FF-13B2-F67A3CC93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8539" y="1412876"/>
            <a:ext cx="623887" cy="5238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800" b="1">
                <a:solidFill>
                  <a:srgbClr val="C00000"/>
                </a:solidFill>
              </a:rPr>
              <a:t>X3</a:t>
            </a:r>
          </a:p>
        </p:txBody>
      </p:sp>
      <p:sp>
        <p:nvSpPr>
          <p:cNvPr id="31752" name="Rectangle 33">
            <a:extLst>
              <a:ext uri="{FF2B5EF4-FFF2-40B4-BE49-F238E27FC236}">
                <a16:creationId xmlns:a16="http://schemas.microsoft.com/office/drawing/2014/main" id="{74472922-445D-1F09-E6AA-D12D32E5E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2864" y="298450"/>
            <a:ext cx="7591425" cy="58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r-FR" altLang="fr-FR" sz="3200" b="1" dirty="0">
                <a:solidFill>
                  <a:srgbClr val="4F271C"/>
                </a:solidFill>
                <a:cs typeface="Arial" panose="020B0604020202020204" pitchFamily="34" charset="0"/>
              </a:rPr>
              <a:t>Artériopathie et FDR CV</a:t>
            </a:r>
            <a:endParaRPr lang="fr-FR" altLang="fr-FR" sz="3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ABF5CFDD-2095-AA87-C6AD-0B0FB8650E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4" y="285751"/>
            <a:ext cx="8929687" cy="995363"/>
          </a:xfrm>
          <a:noFill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>
                <a:latin typeface="Comic Sans MS" panose="030F0702030302020204" pitchFamily="66" charset="0"/>
              </a:rPr>
              <a:t>Mortalité à 5 ans du patient atteint d’AOMI comparée à celle d’autres pathologies</a:t>
            </a:r>
            <a:endParaRPr lang="fr-FR" altLang="fr-FR" sz="2800">
              <a:latin typeface="Comic Sans MS" panose="030F0702030302020204" pitchFamily="66" charset="0"/>
            </a:endParaRPr>
          </a:p>
        </p:txBody>
      </p:sp>
      <p:graphicFrame>
        <p:nvGraphicFramePr>
          <p:cNvPr id="2050" name="Object 3">
            <a:extLst>
              <a:ext uri="{FF2B5EF4-FFF2-40B4-BE49-F238E27FC236}">
                <a16:creationId xmlns:a16="http://schemas.microsoft.com/office/drawing/2014/main" id="{1132A75F-6539-B33D-9F0E-1EC9852B1A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1" y="1436688"/>
          <a:ext cx="8609013" cy="542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Graphique" r:id="rId4" imgW="6381845" imgH="4010175" progId="MSGraph.Chart.8">
                  <p:embed followColorScheme="full"/>
                </p:oleObj>
              </mc:Choice>
              <mc:Fallback>
                <p:oleObj name="Graphique" r:id="rId4" imgW="6381845" imgH="4010175" progId="MSGraph.Chart.8">
                  <p:embed followColorScheme="full"/>
                  <p:pic>
                    <p:nvPicPr>
                      <p:cNvPr id="2050" name="Object 3">
                        <a:extLst>
                          <a:ext uri="{FF2B5EF4-FFF2-40B4-BE49-F238E27FC236}">
                            <a16:creationId xmlns:a16="http://schemas.microsoft.com/office/drawing/2014/main" id="{1132A75F-6539-B33D-9F0E-1EC9852B1A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436688"/>
                        <a:ext cx="8609013" cy="5421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>
            <a:extLst>
              <a:ext uri="{FF2B5EF4-FFF2-40B4-BE49-F238E27FC236}">
                <a16:creationId xmlns:a16="http://schemas.microsoft.com/office/drawing/2014/main" id="{07E06EDD-1778-1E2C-7809-8094EB266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715000"/>
            <a:ext cx="10477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</a:rPr>
              <a:t>AOMI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E06F879B-29F7-879E-24FB-DE552A66F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5902" y="5562601"/>
            <a:ext cx="16330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</a:rPr>
              <a:t>Cancer du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</a:rPr>
              <a:t>Rectum</a:t>
            </a:r>
            <a:endParaRPr lang="fr-FR" altLang="fr-FR">
              <a:solidFill>
                <a:srgbClr val="FFFFFF"/>
              </a:solidFill>
            </a:endParaRPr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11B2BBC8-4DB9-23CD-FD8E-7D1F22CCB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38813" y="5857875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ln w="57150"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4344" name="Line 8">
            <a:extLst>
              <a:ext uri="{FF2B5EF4-FFF2-40B4-BE49-F238E27FC236}">
                <a16:creationId xmlns:a16="http://schemas.microsoft.com/office/drawing/2014/main" id="{9A5C1616-918D-CA1F-A9B1-B39AD1656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0250" y="621506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ln>
                <a:solidFill>
                  <a:srgbClr val="CC3300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29650C-312A-DE83-503E-48A701A713ED}"/>
              </a:ext>
            </a:extLst>
          </p:cNvPr>
          <p:cNvSpPr/>
          <p:nvPr/>
        </p:nvSpPr>
        <p:spPr>
          <a:xfrm>
            <a:off x="6096000" y="1428751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270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Dormandy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JA.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Epidemiology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and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natural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history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arterial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diseases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of the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lower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limbs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</a:t>
            </a:r>
            <a:r>
              <a:rPr lang="fr-FR" sz="1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Rev</a:t>
            </a:r>
            <a:r>
              <a:rPr lang="fr-FR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Prat. 1995;45:32-6.</a:t>
            </a:r>
          </a:p>
          <a:p>
            <a:pPr algn="just" defTabSz="827088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8197851-F8E7-D6C2-BDC2-C855622A9F3F}"/>
              </a:ext>
            </a:extLst>
          </p:cNvPr>
          <p:cNvSpPr txBox="1"/>
          <p:nvPr/>
        </p:nvSpPr>
        <p:spPr>
          <a:xfrm>
            <a:off x="3667126" y="2357438"/>
            <a:ext cx="4786313" cy="461962"/>
          </a:xfrm>
          <a:prstGeom prst="rect">
            <a:avLst/>
          </a:prstGeom>
          <a:solidFill>
            <a:srgbClr val="CC3300"/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50% décès à 5ans AOMI sévère</a:t>
            </a:r>
          </a:p>
        </p:txBody>
      </p:sp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75884E02-3023-479E-E3F0-05625F2AAC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914400"/>
          </a:xfrm>
          <a:solidFill>
            <a:schemeClr val="accent2"/>
          </a:solidFill>
        </p:spPr>
        <p:txBody>
          <a:bodyPr vert="horz" wrap="square" lIns="90488" tIns="44450" rIns="90488" bIns="44450" numCol="1" anchor="b" anchorCtr="0" compatLnSpc="1">
            <a:prstTxWarp prst="textNoShape">
              <a:avLst/>
            </a:prstTxWarp>
          </a:bodyPr>
          <a:lstStyle/>
          <a:p>
            <a:r>
              <a:rPr lang="fr-FR" altLang="fr-FR" sz="4000" b="1">
                <a:solidFill>
                  <a:schemeClr val="tx1"/>
                </a:solidFill>
                <a:latin typeface="Comic Sans MS" panose="030F0702030302020204" pitchFamily="66" charset="0"/>
              </a:rPr>
              <a:t>Index de Pression à la cheville</a:t>
            </a:r>
          </a:p>
        </p:txBody>
      </p:sp>
      <p:graphicFrame>
        <p:nvGraphicFramePr>
          <p:cNvPr id="5122" name="Object 2">
            <a:hlinkClick r:id="" action="ppaction://ole?verb=0"/>
            <a:extLst>
              <a:ext uri="{FF2B5EF4-FFF2-40B4-BE49-F238E27FC236}">
                <a16:creationId xmlns:a16="http://schemas.microsoft.com/office/drawing/2014/main" id="{BCA7F87D-657D-BE18-4280-4EF6277B8C0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5997259"/>
              </p:ext>
            </p:extLst>
          </p:nvPr>
        </p:nvGraphicFramePr>
        <p:xfrm>
          <a:off x="488156" y="2095501"/>
          <a:ext cx="8167687" cy="1114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Microsoft ClipArt Gallery" r:id="rId3" imgW="6902280" imgH="982440" progId="MS_ClipArt_Gallery">
                  <p:embed/>
                </p:oleObj>
              </mc:Choice>
              <mc:Fallback>
                <p:oleObj name="Microsoft ClipArt Gallery" r:id="rId3" imgW="6902280" imgH="982440" progId="MS_ClipArt_Gallery">
                  <p:embed/>
                  <p:pic>
                    <p:nvPicPr>
                      <p:cNvPr id="5122" name="Object 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BCA7F87D-657D-BE18-4280-4EF6277B8C0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156" y="2095501"/>
                        <a:ext cx="8167687" cy="1114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Rectangle 4">
            <a:extLst>
              <a:ext uri="{FF2B5EF4-FFF2-40B4-BE49-F238E27FC236}">
                <a16:creationId xmlns:a16="http://schemas.microsoft.com/office/drawing/2014/main" id="{8AFA0427-11EF-5D5D-61FC-F711C000C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4476" y="2423163"/>
            <a:ext cx="1128268" cy="459100"/>
          </a:xfrm>
          <a:prstGeom prst="rect">
            <a:avLst/>
          </a:prstGeom>
          <a:solidFill>
            <a:srgbClr val="000099"/>
          </a:solidFill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0.9-1.3</a:t>
            </a:r>
          </a:p>
        </p:txBody>
      </p:sp>
      <p:sp>
        <p:nvSpPr>
          <p:cNvPr id="21509" name="Rectangle 5">
            <a:extLst>
              <a:ext uri="{FF2B5EF4-FFF2-40B4-BE49-F238E27FC236}">
                <a16:creationId xmlns:a16="http://schemas.microsoft.com/office/drawing/2014/main" id="{4857110E-23E4-7DE6-F8EE-A71568C4C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3963" y="3394075"/>
            <a:ext cx="3768469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- AOMI        IPS&lt;0,9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                    </a:t>
            </a:r>
            <a:endParaRPr lang="fr-FR" sz="3600" b="1" dirty="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  <p:sp>
        <p:nvSpPr>
          <p:cNvPr id="21510" name="Rectangle 6">
            <a:extLst>
              <a:ext uri="{FF2B5EF4-FFF2-40B4-BE49-F238E27FC236}">
                <a16:creationId xmlns:a16="http://schemas.microsoft.com/office/drawing/2014/main" id="{64C6F24A-32D1-27F2-FAB8-A70303E52D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4572000"/>
            <a:ext cx="8072724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IPS &lt;  0,75             Artériopathie mal tolérée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IPS &lt;  0,50             Seuil d'ischémie critique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IPS &gt;&gt; 1,3              </a:t>
            </a:r>
            <a:r>
              <a:rPr lang="fr-FR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Médiacalcose</a:t>
            </a:r>
            <a:r>
              <a:rPr lang="fr-FR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 (</a:t>
            </a:r>
            <a:r>
              <a:rPr lang="fr-FR" sz="3200" b="1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Diabète,IR</a:t>
            </a:r>
            <a:r>
              <a:rPr lang="fr-FR" sz="32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rPr>
              <a:t>)</a:t>
            </a:r>
          </a:p>
        </p:txBody>
      </p:sp>
      <p:sp>
        <p:nvSpPr>
          <p:cNvPr id="21511" name="AutoShape 7">
            <a:extLst>
              <a:ext uri="{FF2B5EF4-FFF2-40B4-BE49-F238E27FC236}">
                <a16:creationId xmlns:a16="http://schemas.microsoft.com/office/drawing/2014/main" id="{B0921086-F08B-7452-1480-6CCFEFE79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724400"/>
            <a:ext cx="977900" cy="368300"/>
          </a:xfrm>
          <a:prstGeom prst="rightArrow">
            <a:avLst>
              <a:gd name="adj1" fmla="val 75000"/>
              <a:gd name="adj2" fmla="val 132771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1512" name="AutoShape 8">
            <a:extLst>
              <a:ext uri="{FF2B5EF4-FFF2-40B4-BE49-F238E27FC236}">
                <a16:creationId xmlns:a16="http://schemas.microsoft.com/office/drawing/2014/main" id="{2B221A12-FF96-407A-2951-E977E5740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181600"/>
            <a:ext cx="977900" cy="368300"/>
          </a:xfrm>
          <a:prstGeom prst="rightArrow">
            <a:avLst>
              <a:gd name="adj1" fmla="val 75000"/>
              <a:gd name="adj2" fmla="val 132771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sp>
        <p:nvSpPr>
          <p:cNvPr id="21513" name="AutoShape 9">
            <a:extLst>
              <a:ext uri="{FF2B5EF4-FFF2-40B4-BE49-F238E27FC236}">
                <a16:creationId xmlns:a16="http://schemas.microsoft.com/office/drawing/2014/main" id="{91CE42E4-862A-441A-C461-F5EA32D07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715000"/>
            <a:ext cx="977900" cy="368300"/>
          </a:xfrm>
          <a:prstGeom prst="rightArrow">
            <a:avLst>
              <a:gd name="adj1" fmla="val 75000"/>
              <a:gd name="adj2" fmla="val 132771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pic>
        <p:nvPicPr>
          <p:cNvPr id="10" name="Image 4" descr="calcification arterielle.jpg">
            <a:extLst>
              <a:ext uri="{FF2B5EF4-FFF2-40B4-BE49-F238E27FC236}">
                <a16:creationId xmlns:a16="http://schemas.microsoft.com/office/drawing/2014/main" id="{4A4DEE10-E45D-1CEF-0E00-2A2BD17A7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1362075"/>
            <a:ext cx="2357437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2">
            <a:extLst>
              <a:ext uri="{FF2B5EF4-FFF2-40B4-BE49-F238E27FC236}">
                <a16:creationId xmlns:a16="http://schemas.microsoft.com/office/drawing/2014/main" id="{0FA75A7B-3D68-B632-8872-C89EBD393C2F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2362201"/>
            <a:ext cx="8380413" cy="2576513"/>
            <a:chOff x="191" y="1467"/>
            <a:chExt cx="5279" cy="1623"/>
          </a:xfrm>
        </p:grpSpPr>
        <p:sp>
          <p:nvSpPr>
            <p:cNvPr id="53255" name="Rectangle 3">
              <a:extLst>
                <a:ext uri="{FF2B5EF4-FFF2-40B4-BE49-F238E27FC236}">
                  <a16:creationId xmlns:a16="http://schemas.microsoft.com/office/drawing/2014/main" id="{278F0581-A3D3-D9EB-74A4-A02A09D33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" y="2786"/>
              <a:ext cx="1976" cy="304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lnSpc>
                  <a:spcPct val="7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800">
                  <a:solidFill>
                    <a:srgbClr val="FCFEB9"/>
                  </a:solidFill>
                  <a:latin typeface="Arial" panose="020B0604020202020204" pitchFamily="34" charset="0"/>
                </a:rPr>
                <a:t>*  après ajustement pour     l’âge et le sexe</a:t>
              </a:r>
              <a:r>
                <a:rPr lang="fr-FR" altLang="fr-FR" sz="1200">
                  <a:solidFill>
                    <a:srgbClr val="FCFEB9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80900" name="Rectangle 4">
              <a:extLst>
                <a:ext uri="{FF2B5EF4-FFF2-40B4-BE49-F238E27FC236}">
                  <a16:creationId xmlns:a16="http://schemas.microsoft.com/office/drawing/2014/main" id="{1F279E30-F907-BB1F-5004-5A2B61E0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" y="1467"/>
              <a:ext cx="5279" cy="1184"/>
            </a:xfrm>
            <a:prstGeom prst="rect">
              <a:avLst/>
            </a:prstGeom>
            <a:solidFill>
              <a:srgbClr val="0077B2"/>
            </a:solidFill>
            <a:ln w="12700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80901" name="Rectangle 5">
              <a:extLst>
                <a:ext uri="{FF2B5EF4-FFF2-40B4-BE49-F238E27FC236}">
                  <a16:creationId xmlns:a16="http://schemas.microsoft.com/office/drawing/2014/main" id="{070B732C-1265-C30C-BE4C-1FBD63D0DF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" y="2233"/>
              <a:ext cx="1168" cy="388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lIns="92075" tIns="44450" rIns="92075" bIns="44450">
              <a:spAutoFit/>
            </a:bodyPr>
            <a:lstStyle/>
            <a:p>
              <a:pPr algn="r" defTabSz="7620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dirty="0">
                  <a:solidFill>
                    <a:srgbClr val="FFFFFF"/>
                  </a:solidFill>
                  <a:latin typeface="Arial" charset="0"/>
                </a:rPr>
                <a:t>Risque Relatif *</a:t>
              </a:r>
              <a:br>
                <a:rPr lang="fr-FR" altLang="fr-FR" sz="2000" b="1" dirty="0">
                  <a:solidFill>
                    <a:srgbClr val="FFFFFF"/>
                  </a:solidFill>
                  <a:latin typeface="Arial" charset="0"/>
                </a:rPr>
              </a:br>
              <a:r>
                <a:rPr lang="fr-FR" altLang="fr-FR" sz="2200" b="1" dirty="0">
                  <a:solidFill>
                    <a:srgbClr val="FFFFFF"/>
                  </a:solidFill>
                  <a:latin typeface="Arial" charset="0"/>
                </a:rPr>
                <a:t>d’IDM</a:t>
              </a:r>
              <a:r>
                <a:rPr lang="fr-FR" altLang="fr-FR" sz="22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	  </a:t>
              </a:r>
            </a:p>
          </p:txBody>
        </p:sp>
        <p:sp>
          <p:nvSpPr>
            <p:cNvPr id="80902" name="Rectangle 6">
              <a:extLst>
                <a:ext uri="{FF2B5EF4-FFF2-40B4-BE49-F238E27FC236}">
                  <a16:creationId xmlns:a16="http://schemas.microsoft.com/office/drawing/2014/main" id="{3D798BA3-4A91-42DC-B82C-3C87D48A4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1" y="2301"/>
              <a:ext cx="706" cy="256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sz="2000" b="1" dirty="0">
                  <a:solidFill>
                    <a:srgbClr val="FF9900"/>
                  </a:solidFill>
                  <a:latin typeface="Arial" charset="0"/>
                </a:rPr>
                <a:t>&lt;0,0001</a:t>
              </a:r>
            </a:p>
          </p:txBody>
        </p:sp>
        <p:sp>
          <p:nvSpPr>
            <p:cNvPr id="80903" name="Rectangle 7">
              <a:extLst>
                <a:ext uri="{FF2B5EF4-FFF2-40B4-BE49-F238E27FC236}">
                  <a16:creationId xmlns:a16="http://schemas.microsoft.com/office/drawing/2014/main" id="{2464F700-2E93-0BB8-E3D2-691FB2936F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" y="2301"/>
              <a:ext cx="213" cy="256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sz="2000" b="1" dirty="0">
                  <a:solidFill>
                    <a:srgbClr val="00CC99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80904" name="Rectangle 8">
              <a:extLst>
                <a:ext uri="{FF2B5EF4-FFF2-40B4-BE49-F238E27FC236}">
                  <a16:creationId xmlns:a16="http://schemas.microsoft.com/office/drawing/2014/main" id="{529BFCBE-BF02-B5A7-73CE-9B01AD927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" y="2301"/>
              <a:ext cx="346" cy="256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sz="2000" b="1" dirty="0">
                  <a:solidFill>
                    <a:srgbClr val="00CC99"/>
                  </a:solidFill>
                  <a:latin typeface="Arial" charset="0"/>
                </a:rPr>
                <a:t>1,3</a:t>
              </a:r>
            </a:p>
          </p:txBody>
        </p:sp>
        <p:sp>
          <p:nvSpPr>
            <p:cNvPr id="80905" name="Rectangle 9">
              <a:extLst>
                <a:ext uri="{FF2B5EF4-FFF2-40B4-BE49-F238E27FC236}">
                  <a16:creationId xmlns:a16="http://schemas.microsoft.com/office/drawing/2014/main" id="{5A06CD2B-7A6E-A85A-1391-F0D566D191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3" y="2301"/>
              <a:ext cx="346" cy="256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sz="2000" b="1" dirty="0">
                  <a:solidFill>
                    <a:srgbClr val="FF9900"/>
                  </a:solidFill>
                  <a:latin typeface="Arial" charset="0"/>
                </a:rPr>
                <a:t>2,0</a:t>
              </a:r>
            </a:p>
          </p:txBody>
        </p:sp>
        <p:sp>
          <p:nvSpPr>
            <p:cNvPr id="80906" name="Rectangle 10">
              <a:extLst>
                <a:ext uri="{FF2B5EF4-FFF2-40B4-BE49-F238E27FC236}">
                  <a16:creationId xmlns:a16="http://schemas.microsoft.com/office/drawing/2014/main" id="{0810CC07-E2A7-BB06-DEF3-D4D1E565D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6" y="2301"/>
              <a:ext cx="346" cy="256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sz="2000" b="1" dirty="0">
                  <a:solidFill>
                    <a:srgbClr val="FF9900"/>
                  </a:solidFill>
                  <a:latin typeface="Arial" charset="0"/>
                </a:rPr>
                <a:t>2,7</a:t>
              </a:r>
            </a:p>
          </p:txBody>
        </p:sp>
        <p:sp>
          <p:nvSpPr>
            <p:cNvPr id="80907" name="Rectangle 11">
              <a:extLst>
                <a:ext uri="{FF2B5EF4-FFF2-40B4-BE49-F238E27FC236}">
                  <a16:creationId xmlns:a16="http://schemas.microsoft.com/office/drawing/2014/main" id="{F68AE17B-C81F-9CA2-DB43-07F764321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" y="1862"/>
              <a:ext cx="218" cy="23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b="1">
                  <a:solidFill>
                    <a:srgbClr val="FFCC00"/>
                  </a:solidFill>
                  <a:latin typeface="Arial" charset="0"/>
                </a:rPr>
                <a:t>P</a:t>
              </a:r>
            </a:p>
          </p:txBody>
        </p:sp>
        <p:sp>
          <p:nvSpPr>
            <p:cNvPr id="80908" name="Rectangle 12">
              <a:extLst>
                <a:ext uri="{FF2B5EF4-FFF2-40B4-BE49-F238E27FC236}">
                  <a16:creationId xmlns:a16="http://schemas.microsoft.com/office/drawing/2014/main" id="{949D1310-E630-FD2A-FBCB-A000AEDE6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1862"/>
              <a:ext cx="925" cy="23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sym typeface="Symbol" pitchFamily="18" charset="2"/>
                </a:rPr>
                <a:t> </a:t>
              </a:r>
              <a:r>
                <a:rPr lang="fr-FR" altLang="fr-FR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1,0 à </a:t>
              </a:r>
              <a:r>
                <a:rPr lang="fr-FR" altLang="fr-FR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&lt;</a:t>
              </a:r>
              <a:r>
                <a:rPr lang="fr-FR" altLang="fr-FR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 1,5</a:t>
              </a:r>
            </a:p>
          </p:txBody>
        </p:sp>
        <p:sp>
          <p:nvSpPr>
            <p:cNvPr id="80909" name="Rectangle 13">
              <a:extLst>
                <a:ext uri="{FF2B5EF4-FFF2-40B4-BE49-F238E27FC236}">
                  <a16:creationId xmlns:a16="http://schemas.microsoft.com/office/drawing/2014/main" id="{67DF02CF-D757-5BFE-5B02-1BE1AC4BF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1862"/>
              <a:ext cx="770" cy="23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b="1" u="sng">
                  <a:solidFill>
                    <a:srgbClr val="FFCC00"/>
                  </a:solidFill>
                  <a:latin typeface="Arial" charset="0"/>
                </a:rPr>
                <a:t>&lt;</a:t>
              </a:r>
              <a:r>
                <a:rPr lang="fr-FR" altLang="fr-FR" b="1">
                  <a:solidFill>
                    <a:srgbClr val="FFCC00"/>
                  </a:solidFill>
                  <a:latin typeface="Arial" charset="0"/>
                </a:rPr>
                <a:t> 0,9 à </a:t>
              </a:r>
              <a:r>
                <a:rPr lang="fr-FR" altLang="fr-FR">
                  <a:solidFill>
                    <a:srgbClr val="FFCC00"/>
                  </a:solidFill>
                  <a:latin typeface="Arial" charset="0"/>
                </a:rPr>
                <a:t>&lt;</a:t>
              </a:r>
              <a:r>
                <a:rPr lang="fr-FR" altLang="fr-FR" b="1">
                  <a:solidFill>
                    <a:srgbClr val="FFCC00"/>
                  </a:solidFill>
                  <a:latin typeface="Arial" charset="0"/>
                </a:rPr>
                <a:t>1</a:t>
              </a:r>
            </a:p>
          </p:txBody>
        </p:sp>
        <p:sp>
          <p:nvSpPr>
            <p:cNvPr id="80910" name="Rectangle 14">
              <a:extLst>
                <a:ext uri="{FF2B5EF4-FFF2-40B4-BE49-F238E27FC236}">
                  <a16:creationId xmlns:a16="http://schemas.microsoft.com/office/drawing/2014/main" id="{2AF9A148-6981-7E4A-3F22-46E239684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1" y="1862"/>
              <a:ext cx="930" cy="23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b="1" u="sng" dirty="0">
                  <a:solidFill>
                    <a:srgbClr val="FFCC00"/>
                  </a:solidFill>
                  <a:latin typeface="Arial" charset="0"/>
                </a:rPr>
                <a:t>&lt;</a:t>
              </a:r>
              <a:r>
                <a:rPr lang="fr-FR" altLang="fr-FR" b="1" dirty="0">
                  <a:solidFill>
                    <a:srgbClr val="FFCC00"/>
                  </a:solidFill>
                  <a:latin typeface="Arial" charset="0"/>
                </a:rPr>
                <a:t> 0,8 à </a:t>
              </a:r>
              <a:r>
                <a:rPr lang="fr-FR" altLang="fr-FR" dirty="0">
                  <a:solidFill>
                    <a:srgbClr val="FFCC00"/>
                  </a:solidFill>
                  <a:latin typeface="Arial" charset="0"/>
                </a:rPr>
                <a:t>&lt;</a:t>
              </a:r>
              <a:r>
                <a:rPr lang="fr-FR" altLang="fr-FR" b="1" dirty="0">
                  <a:solidFill>
                    <a:srgbClr val="FFCC00"/>
                  </a:solidFill>
                  <a:latin typeface="Arial" charset="0"/>
                </a:rPr>
                <a:t> 0,9</a:t>
              </a:r>
            </a:p>
          </p:txBody>
        </p:sp>
        <p:sp>
          <p:nvSpPr>
            <p:cNvPr id="80911" name="Rectangle 15">
              <a:extLst>
                <a:ext uri="{FF2B5EF4-FFF2-40B4-BE49-F238E27FC236}">
                  <a16:creationId xmlns:a16="http://schemas.microsoft.com/office/drawing/2014/main" id="{ABA03C2D-878F-BE74-69A7-FBDC70836E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" y="1862"/>
              <a:ext cx="446" cy="235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952500" algn="l"/>
                  <a:tab pos="2286000" algn="l"/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b="1">
                  <a:solidFill>
                    <a:srgbClr val="FFCC00"/>
                  </a:solidFill>
                  <a:latin typeface="Arial" charset="0"/>
                </a:rPr>
                <a:t>&lt; 0,8</a:t>
              </a:r>
            </a:p>
          </p:txBody>
        </p:sp>
        <p:sp>
          <p:nvSpPr>
            <p:cNvPr id="80912" name="Rectangle 16">
              <a:extLst>
                <a:ext uri="{FF2B5EF4-FFF2-40B4-BE49-F238E27FC236}">
                  <a16:creationId xmlns:a16="http://schemas.microsoft.com/office/drawing/2014/main" id="{703F34E6-76EE-D1F8-DD7C-5264E5831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5" y="1543"/>
              <a:ext cx="3083" cy="254"/>
            </a:xfrm>
            <a:prstGeom prst="rect">
              <a:avLst/>
            </a:prstGeom>
            <a:noFill/>
            <a:ln w="9525">
              <a:solidFill>
                <a:srgbClr val="FF9900"/>
              </a:solidFill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 lIns="92075" tIns="44450" rIns="92075" bIns="44450">
              <a:spAutoFit/>
            </a:bodyPr>
            <a:lstStyle/>
            <a:p>
              <a:pPr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3524250" algn="l"/>
                  <a:tab pos="4762500" algn="l"/>
                  <a:tab pos="6096000" algn="l"/>
                </a:tabLst>
                <a:defRPr/>
              </a:pPr>
              <a:r>
                <a:rPr lang="fr-FR" altLang="fr-FR" sz="2000" dirty="0">
                  <a:solidFill>
                    <a:srgbClr val="FFFFFF"/>
                  </a:solidFill>
                  <a:latin typeface="Arial" charset="0"/>
                </a:rPr>
                <a:t>Index de pression systolique cheville-bras</a:t>
              </a:r>
            </a:p>
          </p:txBody>
        </p:sp>
        <p:sp>
          <p:nvSpPr>
            <p:cNvPr id="80913" name="Line 17">
              <a:extLst>
                <a:ext uri="{FF2B5EF4-FFF2-40B4-BE49-F238E27FC236}">
                  <a16:creationId xmlns:a16="http://schemas.microsoft.com/office/drawing/2014/main" id="{B0F3BA0F-A948-A81F-59C0-815378D6AB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" y="2196"/>
              <a:ext cx="4951" cy="0"/>
            </a:xfrm>
            <a:prstGeom prst="line">
              <a:avLst/>
            </a:prstGeom>
            <a:noFill/>
            <a:ln w="12700">
              <a:solidFill>
                <a:srgbClr val="FF99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endParaRPr>
            </a:p>
          </p:txBody>
        </p:sp>
      </p:grpSp>
      <p:sp>
        <p:nvSpPr>
          <p:cNvPr id="80914" name="Rectangle 18">
            <a:extLst>
              <a:ext uri="{FF2B5EF4-FFF2-40B4-BE49-F238E27FC236}">
                <a16:creationId xmlns:a16="http://schemas.microsoft.com/office/drawing/2014/main" id="{C99A3C5A-5B93-D622-534D-961C87FBA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685800"/>
            <a:ext cx="7780338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4450" rIns="92075" bIns="4445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4200" b="1" dirty="0">
                <a:solidFill>
                  <a:srgbClr val="FF0000"/>
                </a:solidFill>
                <a:latin typeface="Comic Sans MS" pitchFamily="66" charset="0"/>
              </a:rPr>
              <a:t>L’AOMI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Marqueur du risque cardiovasculaire</a:t>
            </a:r>
          </a:p>
        </p:txBody>
      </p:sp>
      <p:sp>
        <p:nvSpPr>
          <p:cNvPr id="53252" name="Rectangle 19">
            <a:extLst>
              <a:ext uri="{FF2B5EF4-FFF2-40B4-BE49-F238E27FC236}">
                <a16:creationId xmlns:a16="http://schemas.microsoft.com/office/drawing/2014/main" id="{36D4E85A-4613-AFC3-8CE5-EAF247A44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6019800"/>
            <a:ext cx="86106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Newman AB et al. Ankle-arm index as a marker of atherosclerosis in  the Cardiovascular Health Study. Circulation. 1993 Sep; 88(3): 873-45</a:t>
            </a:r>
          </a:p>
        </p:txBody>
      </p:sp>
      <p:sp>
        <p:nvSpPr>
          <p:cNvPr id="53253" name="Rectangle 20">
            <a:extLst>
              <a:ext uri="{FF2B5EF4-FFF2-40B4-BE49-F238E27FC236}">
                <a16:creationId xmlns:a16="http://schemas.microsoft.com/office/drawing/2014/main" id="{D0D9DFB2-0FFE-6468-CA8C-93522F6EB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826" y="5105400"/>
            <a:ext cx="8766175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Risque relatif d’atteinte cardiovasculaire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en fonction de l’IPS (Index de Pression Systolique)</a:t>
            </a:r>
          </a:p>
        </p:txBody>
      </p:sp>
      <p:pic>
        <p:nvPicPr>
          <p:cNvPr id="53254" name="Picture 21" descr="vascabc1">
            <a:hlinkClick r:id="rId3"/>
            <a:extLst>
              <a:ext uri="{FF2B5EF4-FFF2-40B4-BE49-F238E27FC236}">
                <a16:creationId xmlns:a16="http://schemas.microsoft.com/office/drawing/2014/main" id="{F19E8F44-5484-9945-85DE-BB10B98E2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914400" cy="990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453CFCA-019B-722A-8528-F3158F88C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181600"/>
            <a:ext cx="3200400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6083" name="Group 3">
            <a:extLst>
              <a:ext uri="{FF2B5EF4-FFF2-40B4-BE49-F238E27FC236}">
                <a16:creationId xmlns:a16="http://schemas.microsoft.com/office/drawing/2014/main" id="{C67639DE-6DAD-EF6B-4047-79FFE5E9ACBC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5257800"/>
            <a:ext cx="7061200" cy="488950"/>
            <a:chOff x="768" y="3312"/>
            <a:chExt cx="4560" cy="308"/>
          </a:xfrm>
        </p:grpSpPr>
        <p:sp>
          <p:nvSpPr>
            <p:cNvPr id="46084" name="Text Box 4">
              <a:extLst>
                <a:ext uri="{FF2B5EF4-FFF2-40B4-BE49-F238E27FC236}">
                  <a16:creationId xmlns:a16="http://schemas.microsoft.com/office/drawing/2014/main" id="{7FD5F6FB-4B89-5F63-2F8B-E067426F4F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312"/>
              <a:ext cx="1584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fr-FR" sz="26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0,5 &lt; ABI &lt;0,8</a:t>
              </a:r>
              <a:endParaRPr lang="it-IT" altLang="fr-FR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46085" name="AutoShape 5">
              <a:extLst>
                <a:ext uri="{FF2B5EF4-FFF2-40B4-BE49-F238E27FC236}">
                  <a16:creationId xmlns:a16="http://schemas.microsoft.com/office/drawing/2014/main" id="{8D963E92-194C-9F60-B118-B238B05D2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3312"/>
              <a:ext cx="1200" cy="19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086" name="Text Box 6">
            <a:extLst>
              <a:ext uri="{FF2B5EF4-FFF2-40B4-BE49-F238E27FC236}">
                <a16:creationId xmlns:a16="http://schemas.microsoft.com/office/drawing/2014/main" id="{45E1A914-CD69-EFC8-6029-D7BD44311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2400"/>
            <a:ext cx="873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fr-FR" sz="3200" b="1">
                <a:solidFill>
                  <a:srgbClr val="000000"/>
                </a:solidFill>
                <a:latin typeface="Arial Black" panose="020B0A04020102020204" pitchFamily="34" charset="0"/>
              </a:rPr>
              <a:t>Relative risk of mortality</a:t>
            </a:r>
          </a:p>
        </p:txBody>
      </p:sp>
      <p:grpSp>
        <p:nvGrpSpPr>
          <p:cNvPr id="46087" name="Group 7">
            <a:extLst>
              <a:ext uri="{FF2B5EF4-FFF2-40B4-BE49-F238E27FC236}">
                <a16:creationId xmlns:a16="http://schemas.microsoft.com/office/drawing/2014/main" id="{B6906373-1693-CC17-1522-AD5371597C62}"/>
              </a:ext>
            </a:extLst>
          </p:cNvPr>
          <p:cNvGrpSpPr>
            <a:grpSpLocks/>
          </p:cNvGrpSpPr>
          <p:nvPr/>
        </p:nvGrpSpPr>
        <p:grpSpPr bwMode="auto">
          <a:xfrm>
            <a:off x="5334001" y="1143000"/>
            <a:ext cx="3997325" cy="5105400"/>
            <a:chOff x="2688" y="720"/>
            <a:chExt cx="2832" cy="3216"/>
          </a:xfrm>
        </p:grpSpPr>
        <p:sp>
          <p:nvSpPr>
            <p:cNvPr id="46088" name="Line 8">
              <a:extLst>
                <a:ext uri="{FF2B5EF4-FFF2-40B4-BE49-F238E27FC236}">
                  <a16:creationId xmlns:a16="http://schemas.microsoft.com/office/drawing/2014/main" id="{89326E27-F265-7157-6703-487D3750E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960"/>
              <a:ext cx="25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89" name="Line 9">
              <a:extLst>
                <a:ext uri="{FF2B5EF4-FFF2-40B4-BE49-F238E27FC236}">
                  <a16:creationId xmlns:a16="http://schemas.microsoft.com/office/drawing/2014/main" id="{88014568-03F9-4D11-F8F9-20B35AA0F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04" y="960"/>
              <a:ext cx="0" cy="29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0" name="Text Box 10">
              <a:extLst>
                <a:ext uri="{FF2B5EF4-FFF2-40B4-BE49-F238E27FC236}">
                  <a16:creationId xmlns:a16="http://schemas.microsoft.com/office/drawing/2014/main" id="{0CCBDF97-04F3-2571-FC0E-D16902006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8" y="720"/>
              <a:ext cx="336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-2</a:t>
              </a:r>
            </a:p>
          </p:txBody>
        </p:sp>
        <p:sp>
          <p:nvSpPr>
            <p:cNvPr id="46091" name="Text Box 11">
              <a:extLst>
                <a:ext uri="{FF2B5EF4-FFF2-40B4-BE49-F238E27FC236}">
                  <a16:creationId xmlns:a16="http://schemas.microsoft.com/office/drawing/2014/main" id="{7247375C-C107-1817-9EDB-888F0CBBBB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9" y="720"/>
              <a:ext cx="337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6092" name="Text Box 12">
              <a:extLst>
                <a:ext uri="{FF2B5EF4-FFF2-40B4-BE49-F238E27FC236}">
                  <a16:creationId xmlns:a16="http://schemas.microsoft.com/office/drawing/2014/main" id="{6C5748E5-3704-FBFA-1AA0-C5745BC1E7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6" y="720"/>
              <a:ext cx="336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6093" name="Text Box 13">
              <a:extLst>
                <a:ext uri="{FF2B5EF4-FFF2-40B4-BE49-F238E27FC236}">
                  <a16:creationId xmlns:a16="http://schemas.microsoft.com/office/drawing/2014/main" id="{48255FDD-C683-4979-3902-0D6CDD92AA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720"/>
              <a:ext cx="336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6094" name="Text Box 14">
              <a:extLst>
                <a:ext uri="{FF2B5EF4-FFF2-40B4-BE49-F238E27FC236}">
                  <a16:creationId xmlns:a16="http://schemas.microsoft.com/office/drawing/2014/main" id="{7AFE4665-4511-FFBF-5E9E-93004CD3B8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720"/>
              <a:ext cx="336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0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46095" name="Group 15">
            <a:extLst>
              <a:ext uri="{FF2B5EF4-FFF2-40B4-BE49-F238E27FC236}">
                <a16:creationId xmlns:a16="http://schemas.microsoft.com/office/drawing/2014/main" id="{EDC8A90B-DDFE-36D1-7B90-F62CC2D1CC65}"/>
              </a:ext>
            </a:extLst>
          </p:cNvPr>
          <p:cNvGrpSpPr>
            <a:grpSpLocks/>
          </p:cNvGrpSpPr>
          <p:nvPr/>
        </p:nvGrpSpPr>
        <p:grpSpPr bwMode="auto">
          <a:xfrm>
            <a:off x="2608263" y="1828801"/>
            <a:ext cx="4876800" cy="2073275"/>
            <a:chOff x="768" y="1152"/>
            <a:chExt cx="3456" cy="1306"/>
          </a:xfrm>
        </p:grpSpPr>
        <p:sp>
          <p:nvSpPr>
            <p:cNvPr id="46096" name="Text Box 16">
              <a:extLst>
                <a:ext uri="{FF2B5EF4-FFF2-40B4-BE49-F238E27FC236}">
                  <a16:creationId xmlns:a16="http://schemas.microsoft.com/office/drawing/2014/main" id="{CE2196DB-BABF-4C07-60BE-0416B96DC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152"/>
              <a:ext cx="1968" cy="1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fr-FR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Male gender (cf female)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fr-FR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Age (per 10 years)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fr-FR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Hypertension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fr-FR" sz="2000" b="1">
                  <a:solidFill>
                    <a:srgbClr val="000000"/>
                  </a:solidFill>
                  <a:latin typeface="Arial" panose="020B0604020202020204" pitchFamily="34" charset="0"/>
                </a:rPr>
                <a:t>CAD</a:t>
              </a:r>
              <a:endParaRPr lang="it-IT" altLang="fr-FR" sz="2000" b="1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097" name="AutoShape 17">
              <a:extLst>
                <a:ext uri="{FF2B5EF4-FFF2-40B4-BE49-F238E27FC236}">
                  <a16:creationId xmlns:a16="http://schemas.microsoft.com/office/drawing/2014/main" id="{FA32D97F-130F-8E26-5C90-DC6E3399C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4" y="1152"/>
              <a:ext cx="480" cy="144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8" name="AutoShape 18">
              <a:extLst>
                <a:ext uri="{FF2B5EF4-FFF2-40B4-BE49-F238E27FC236}">
                  <a16:creationId xmlns:a16="http://schemas.microsoft.com/office/drawing/2014/main" id="{528C1B63-05BE-12FE-C33E-684BC2939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88"/>
              <a:ext cx="144" cy="144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099" name="AutoShape 19">
              <a:extLst>
                <a:ext uri="{FF2B5EF4-FFF2-40B4-BE49-F238E27FC236}">
                  <a16:creationId xmlns:a16="http://schemas.microsoft.com/office/drawing/2014/main" id="{5F5068F2-4D79-D9CA-06D9-D687AAE6F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824"/>
              <a:ext cx="240" cy="19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00" name="AutoShape 20">
              <a:extLst>
                <a:ext uri="{FF2B5EF4-FFF2-40B4-BE49-F238E27FC236}">
                  <a16:creationId xmlns:a16="http://schemas.microsoft.com/office/drawing/2014/main" id="{8F7F7E29-8406-0043-7322-0F5FBEE1F9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2064"/>
              <a:ext cx="96" cy="24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6101" name="Group 21">
            <a:extLst>
              <a:ext uri="{FF2B5EF4-FFF2-40B4-BE49-F238E27FC236}">
                <a16:creationId xmlns:a16="http://schemas.microsoft.com/office/drawing/2014/main" id="{27C8452D-0B90-ECAD-7890-9435F303A398}"/>
              </a:ext>
            </a:extLst>
          </p:cNvPr>
          <p:cNvGrpSpPr>
            <a:grpSpLocks/>
          </p:cNvGrpSpPr>
          <p:nvPr/>
        </p:nvGrpSpPr>
        <p:grpSpPr bwMode="auto">
          <a:xfrm>
            <a:off x="2608263" y="3962401"/>
            <a:ext cx="4267200" cy="930275"/>
            <a:chOff x="768" y="2496"/>
            <a:chExt cx="3024" cy="586"/>
          </a:xfrm>
        </p:grpSpPr>
        <p:sp>
          <p:nvSpPr>
            <p:cNvPr id="46102" name="Text Box 22">
              <a:extLst>
                <a:ext uri="{FF2B5EF4-FFF2-40B4-BE49-F238E27FC236}">
                  <a16:creationId xmlns:a16="http://schemas.microsoft.com/office/drawing/2014/main" id="{35A62AA7-D36F-E250-2291-6DB56DEDCC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2496"/>
              <a:ext cx="1824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200" b="1">
                  <a:solidFill>
                    <a:srgbClr val="000000"/>
                  </a:solidFill>
                  <a:latin typeface="Garamond" panose="02020404030301010803" pitchFamily="18" charset="0"/>
                </a:rPr>
                <a:t>Diabetes </a:t>
              </a:r>
            </a:p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it-IT" altLang="fr-FR" sz="2200" b="1">
                  <a:solidFill>
                    <a:srgbClr val="000000"/>
                  </a:solidFill>
                  <a:latin typeface="Garamond" panose="02020404030301010803" pitchFamily="18" charset="0"/>
                </a:rPr>
                <a:t>Smoking </a:t>
              </a:r>
            </a:p>
          </p:txBody>
        </p:sp>
        <p:sp>
          <p:nvSpPr>
            <p:cNvPr id="46103" name="AutoShape 23">
              <a:extLst>
                <a:ext uri="{FF2B5EF4-FFF2-40B4-BE49-F238E27FC236}">
                  <a16:creationId xmlns:a16="http://schemas.microsoft.com/office/drawing/2014/main" id="{FC01F92C-1226-2289-0F94-9F1A86C5C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544"/>
              <a:ext cx="288" cy="240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6104" name="AutoShape 24">
              <a:extLst>
                <a:ext uri="{FF2B5EF4-FFF2-40B4-BE49-F238E27FC236}">
                  <a16:creationId xmlns:a16="http://schemas.microsoft.com/office/drawing/2014/main" id="{ED05A5C9-85B6-B515-AD86-33356B539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832"/>
              <a:ext cx="288" cy="192"/>
            </a:xfrm>
            <a:prstGeom prst="diamond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46105" name="Text Box 25">
            <a:extLst>
              <a:ext uri="{FF2B5EF4-FFF2-40B4-BE49-F238E27FC236}">
                <a16:creationId xmlns:a16="http://schemas.microsoft.com/office/drawing/2014/main" id="{1AB9DD9F-BFEB-5829-BB41-AB8F67F39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172200"/>
            <a:ext cx="542925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altLang="fr-FR" sz="2400" b="1" i="1">
                <a:solidFill>
                  <a:srgbClr val="0000FF"/>
                </a:solidFill>
                <a:latin typeface="Arial" panose="020B0604020202020204" pitchFamily="34" charset="0"/>
              </a:rPr>
              <a:t>TASC, International Angiology, 2000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6106" name="Picture 26">
            <a:hlinkClick r:id="rId2"/>
            <a:extLst>
              <a:ext uri="{FF2B5EF4-FFF2-40B4-BE49-F238E27FC236}">
                <a16:creationId xmlns:a16="http://schemas.microsoft.com/office/drawing/2014/main" id="{EF62220B-1CCF-BA5D-B035-A3DA8E53C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286000"/>
            <a:ext cx="1752600" cy="1752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vascabcl">
            <a:extLst>
              <a:ext uri="{FF2B5EF4-FFF2-40B4-BE49-F238E27FC236}">
                <a16:creationId xmlns:a16="http://schemas.microsoft.com/office/drawing/2014/main" id="{ED19BAAB-2458-6F61-A2FB-764FC0A7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229600" cy="533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>
            <a:extLst>
              <a:ext uri="{FF2B5EF4-FFF2-40B4-BE49-F238E27FC236}">
                <a16:creationId xmlns:a16="http://schemas.microsoft.com/office/drawing/2014/main" id="{C7674B41-6E5D-37C9-E23C-BF042829C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3017839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</a:endParaRPr>
          </a:p>
        </p:txBody>
      </p:sp>
      <p:grpSp>
        <p:nvGrpSpPr>
          <p:cNvPr id="54276" name="Group 4">
            <a:extLst>
              <a:ext uri="{FF2B5EF4-FFF2-40B4-BE49-F238E27FC236}">
                <a16:creationId xmlns:a16="http://schemas.microsoft.com/office/drawing/2014/main" id="{1BE4617C-8C6F-7F76-442F-A5A011CBC31C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6029326"/>
            <a:ext cx="8693150" cy="828675"/>
            <a:chOff x="-2" y="-2"/>
            <a:chExt cx="5476" cy="522"/>
          </a:xfrm>
        </p:grpSpPr>
        <p:grpSp>
          <p:nvGrpSpPr>
            <p:cNvPr id="54278" name="Group 5">
              <a:extLst>
                <a:ext uri="{FF2B5EF4-FFF2-40B4-BE49-F238E27FC236}">
                  <a16:creationId xmlns:a16="http://schemas.microsoft.com/office/drawing/2014/main" id="{D554DE15-437D-AC2D-91DB-907A5F7F8C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472" cy="518"/>
              <a:chOff x="0" y="0"/>
              <a:chExt cx="5472" cy="518"/>
            </a:xfrm>
          </p:grpSpPr>
          <p:sp>
            <p:nvSpPr>
              <p:cNvPr id="32777" name="Rectangle 6">
                <a:extLst>
                  <a:ext uri="{FF2B5EF4-FFF2-40B4-BE49-F238E27FC236}">
                    <a16:creationId xmlns:a16="http://schemas.microsoft.com/office/drawing/2014/main" id="{FF21D8EF-5F26-7FD5-5EA2-8D7D6ED62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472" cy="5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sz="2400" i="1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McKenna et al, Atherosclerosis 1991;87:119-28</a:t>
                </a:r>
              </a:p>
            </p:txBody>
          </p:sp>
          <p:sp>
            <p:nvSpPr>
              <p:cNvPr id="32778" name="Rectangle 7">
                <a:extLst>
                  <a:ext uri="{FF2B5EF4-FFF2-40B4-BE49-F238E27FC236}">
                    <a16:creationId xmlns:a16="http://schemas.microsoft.com/office/drawing/2014/main" id="{A3BDCD27-A0DA-3D54-C1EA-DBEEF77699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5472" cy="518"/>
              </a:xfrm>
              <a:prstGeom prst="rect">
                <a:avLst/>
              </a:prstGeom>
              <a:noFill/>
              <a:ln w="7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charset="0"/>
                </a:endParaRPr>
              </a:p>
            </p:txBody>
          </p:sp>
        </p:grpSp>
        <p:sp>
          <p:nvSpPr>
            <p:cNvPr id="32776" name="Rectangle 8">
              <a:extLst>
                <a:ext uri="{FF2B5EF4-FFF2-40B4-BE49-F238E27FC236}">
                  <a16:creationId xmlns:a16="http://schemas.microsoft.com/office/drawing/2014/main" id="{0E17D04C-339D-9B74-97B5-1E425EFF8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-2"/>
              <a:ext cx="5476" cy="522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</a:endParaRPr>
            </a:p>
          </p:txBody>
        </p:sp>
      </p:grpSp>
      <p:pic>
        <p:nvPicPr>
          <p:cNvPr id="54277" name="Picture 9" descr="vascabc1">
            <a:hlinkClick r:id="rId3"/>
            <a:extLst>
              <a:ext uri="{FF2B5EF4-FFF2-40B4-BE49-F238E27FC236}">
                <a16:creationId xmlns:a16="http://schemas.microsoft.com/office/drawing/2014/main" id="{D48F6BCD-811A-316D-3C11-90CBE1DF5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648200"/>
            <a:ext cx="1524000" cy="1524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795F7048-E4B8-F272-EBCD-4422C4498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939" y="304800"/>
            <a:ext cx="88741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L’AOMI témoigne d’une maladie athérothrombotique avancée</a:t>
            </a:r>
          </a:p>
        </p:txBody>
      </p:sp>
      <p:sp>
        <p:nvSpPr>
          <p:cNvPr id="23555" name="Line 3">
            <a:extLst>
              <a:ext uri="{FF2B5EF4-FFF2-40B4-BE49-F238E27FC236}">
                <a16:creationId xmlns:a16="http://schemas.microsoft.com/office/drawing/2014/main" id="{5AAEE840-77AF-3E40-D815-0DB31DB3F44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62300" y="5076825"/>
            <a:ext cx="518795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Line 4">
            <a:extLst>
              <a:ext uri="{FF2B5EF4-FFF2-40B4-BE49-F238E27FC236}">
                <a16:creationId xmlns:a16="http://schemas.microsoft.com/office/drawing/2014/main" id="{B7580793-F2B6-6E17-6F92-69ED1749C34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2150" y="4924425"/>
            <a:ext cx="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Line 5">
            <a:extLst>
              <a:ext uri="{FF2B5EF4-FFF2-40B4-BE49-F238E27FC236}">
                <a16:creationId xmlns:a16="http://schemas.microsoft.com/office/drawing/2014/main" id="{9B82B83B-1915-5D04-A1EC-0B888BF9E1BC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1350" y="4924425"/>
            <a:ext cx="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8" name="Line 6">
            <a:extLst>
              <a:ext uri="{FF2B5EF4-FFF2-40B4-BE49-F238E27FC236}">
                <a16:creationId xmlns:a16="http://schemas.microsoft.com/office/drawing/2014/main" id="{6BEED942-4915-F97A-CF37-9CA1FABB7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940550" y="4924425"/>
            <a:ext cx="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9" name="Line 7">
            <a:extLst>
              <a:ext uri="{FF2B5EF4-FFF2-40B4-BE49-F238E27FC236}">
                <a16:creationId xmlns:a16="http://schemas.microsoft.com/office/drawing/2014/main" id="{1A8519B9-AB76-58AD-CECC-EC91789D4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9750" y="4924425"/>
            <a:ext cx="0" cy="228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0" name="AutoShape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AC67397-381B-EA51-5AC5-A191C7CC2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9" y="4171951"/>
            <a:ext cx="5627687" cy="904875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000000"/>
                </a:solidFill>
                <a:latin typeface="Arial Narrow" panose="020B0606020202030204" pitchFamily="34" charset="0"/>
              </a:rPr>
              <a:t>(40 à 60 %)</a:t>
            </a:r>
            <a:r>
              <a:rPr lang="fr-FR" altLang="fr-FR" sz="2000" b="1" baseline="30000">
                <a:solidFill>
                  <a:srgbClr val="000000"/>
                </a:solidFill>
                <a:latin typeface="Arial Narrow" panose="020B0606020202030204" pitchFamily="34" charset="0"/>
              </a:rPr>
              <a:t>1</a:t>
            </a:r>
            <a:endParaRPr lang="en-GB" altLang="fr-FR" sz="2000" b="1" baseline="30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561" name="AutoShape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B00BFAD-F377-5D49-304A-2EECE2CA5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1" y="3276601"/>
            <a:ext cx="2581275" cy="904875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 dirty="0">
                <a:solidFill>
                  <a:srgbClr val="000000"/>
                </a:solidFill>
                <a:latin typeface="Arial Narrow" panose="020B0606020202030204" pitchFamily="34" charset="0"/>
              </a:rPr>
              <a:t>(25% )</a:t>
            </a:r>
            <a:r>
              <a:rPr lang="fr-FR" altLang="fr-FR" sz="2000" b="1" baseline="30000" dirty="0">
                <a:solidFill>
                  <a:srgbClr val="000000"/>
                </a:solidFill>
                <a:latin typeface="Arial Narrow" panose="020B0606020202030204" pitchFamily="34" charset="0"/>
              </a:rPr>
              <a:t>2</a:t>
            </a:r>
            <a:endParaRPr lang="en-GB" altLang="fr-FR" sz="2000" b="1" baseline="300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562" name="AutoShape 1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76D96BB-B899-0AF2-E9C6-669E2A485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1457326"/>
            <a:ext cx="1371600" cy="904875"/>
          </a:xfrm>
          <a:prstGeom prst="actionButtonBlank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000000"/>
                </a:solidFill>
                <a:latin typeface="Arial Narrow" panose="020B0606020202030204" pitchFamily="34" charset="0"/>
              </a:rPr>
              <a:t>(10%)</a:t>
            </a:r>
            <a:r>
              <a:rPr lang="fr-FR" altLang="fr-FR" sz="2000" b="1" baseline="30000">
                <a:solidFill>
                  <a:srgbClr val="000000"/>
                </a:solidFill>
                <a:latin typeface="Arial Narrow" panose="020B0606020202030204" pitchFamily="34" charset="0"/>
              </a:rPr>
              <a:t>3</a:t>
            </a:r>
            <a:endParaRPr lang="en-GB" altLang="fr-FR" sz="2000" b="1" baseline="3000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563" name="Rectangle 11">
            <a:extLst>
              <a:ext uri="{FF2B5EF4-FFF2-40B4-BE49-F238E27FC236}">
                <a16:creationId xmlns:a16="http://schemas.microsoft.com/office/drawing/2014/main" id="{E18D44CF-075D-E313-4696-E807C24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4664" y="5111751"/>
            <a:ext cx="288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  <a:latin typeface="Arial Narrow" panose="020B0606020202030204" pitchFamily="34" charset="0"/>
              </a:rPr>
              <a:t>0</a:t>
            </a:r>
          </a:p>
        </p:txBody>
      </p:sp>
      <p:sp>
        <p:nvSpPr>
          <p:cNvPr id="23564" name="Rectangle 12">
            <a:extLst>
              <a:ext uri="{FF2B5EF4-FFF2-40B4-BE49-F238E27FC236}">
                <a16:creationId xmlns:a16="http://schemas.microsoft.com/office/drawing/2014/main" id="{EFE54B15-F48B-97D3-BD6B-57622D988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5111751"/>
            <a:ext cx="39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  <a:latin typeface="Arial Narrow" panose="020B0606020202030204" pitchFamily="34" charset="0"/>
              </a:rPr>
              <a:t>10</a:t>
            </a:r>
          </a:p>
        </p:txBody>
      </p:sp>
      <p:sp>
        <p:nvSpPr>
          <p:cNvPr id="23565" name="Rectangle 13">
            <a:extLst>
              <a:ext uri="{FF2B5EF4-FFF2-40B4-BE49-F238E27FC236}">
                <a16:creationId xmlns:a16="http://schemas.microsoft.com/office/drawing/2014/main" id="{DDCE8B51-211B-8B9C-E395-A88BC918D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9263" y="5111751"/>
            <a:ext cx="39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  <a:latin typeface="Arial Narrow" panose="020B0606020202030204" pitchFamily="34" charset="0"/>
              </a:rPr>
              <a:t>20</a:t>
            </a:r>
          </a:p>
        </p:txBody>
      </p:sp>
      <p:sp>
        <p:nvSpPr>
          <p:cNvPr id="23566" name="Rectangle 14">
            <a:extLst>
              <a:ext uri="{FF2B5EF4-FFF2-40B4-BE49-F238E27FC236}">
                <a16:creationId xmlns:a16="http://schemas.microsoft.com/office/drawing/2014/main" id="{C5F693A2-3AC0-D627-CA25-096CB42D8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5111751"/>
            <a:ext cx="39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  <a:latin typeface="Arial Narrow" panose="020B0606020202030204" pitchFamily="34" charset="0"/>
              </a:rPr>
              <a:t>30</a:t>
            </a:r>
          </a:p>
        </p:txBody>
      </p:sp>
      <p:sp>
        <p:nvSpPr>
          <p:cNvPr id="23567" name="Rectangle 15">
            <a:extLst>
              <a:ext uri="{FF2B5EF4-FFF2-40B4-BE49-F238E27FC236}">
                <a16:creationId xmlns:a16="http://schemas.microsoft.com/office/drawing/2014/main" id="{1EF9DFBE-FBC4-4DED-A208-B7EA3B4CB9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5105401"/>
            <a:ext cx="393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b="1">
                <a:solidFill>
                  <a:srgbClr val="FFFFFF"/>
                </a:solidFill>
                <a:latin typeface="Arial Narrow" panose="020B0606020202030204" pitchFamily="34" charset="0"/>
              </a:rPr>
              <a:t>40</a:t>
            </a:r>
          </a:p>
        </p:txBody>
      </p:sp>
      <p:sp>
        <p:nvSpPr>
          <p:cNvPr id="23568" name="Rectangle 16">
            <a:extLst>
              <a:ext uri="{FF2B5EF4-FFF2-40B4-BE49-F238E27FC236}">
                <a16:creationId xmlns:a16="http://schemas.microsoft.com/office/drawing/2014/main" id="{44C524C2-8CDA-45C3-84D5-3E5480E3DC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1" y="1682751"/>
            <a:ext cx="552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FF00"/>
                </a:solidFill>
                <a:latin typeface="Comic Sans MS" panose="030F0702030302020204" pitchFamily="66" charset="0"/>
              </a:rPr>
              <a:t>AOMI</a:t>
            </a: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 </a:t>
            </a:r>
            <a:r>
              <a:rPr lang="fr-FR" altLang="fr-FR" sz="2000" b="1">
                <a:solidFill>
                  <a:srgbClr val="FFFF00"/>
                </a:solidFill>
                <a:latin typeface="Comic Sans MS" panose="030F0702030302020204" pitchFamily="66" charset="0"/>
              </a:rPr>
              <a:t>+</a:t>
            </a: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 lésions carotides + coronaropathie</a:t>
            </a:r>
            <a:endParaRPr lang="fr-FR" altLang="fr-FR" sz="2000" b="1" baseline="300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569" name="Rectangle 17">
            <a:extLst>
              <a:ext uri="{FF2B5EF4-FFF2-40B4-BE49-F238E27FC236}">
                <a16:creationId xmlns:a16="http://schemas.microsoft.com/office/drawing/2014/main" id="{C4A6FA10-4C5E-50EC-A212-287B03A1DB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587751"/>
            <a:ext cx="33480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FF00"/>
                </a:solidFill>
                <a:latin typeface="Comic Sans MS" panose="030F0702030302020204" pitchFamily="66" charset="0"/>
              </a:rPr>
              <a:t>AOMI +</a:t>
            </a: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 lésions carotides</a:t>
            </a:r>
          </a:p>
        </p:txBody>
      </p:sp>
      <p:sp>
        <p:nvSpPr>
          <p:cNvPr id="23570" name="Rectangle 18">
            <a:extLst>
              <a:ext uri="{FF2B5EF4-FFF2-40B4-BE49-F238E27FC236}">
                <a16:creationId xmlns:a16="http://schemas.microsoft.com/office/drawing/2014/main" id="{A3AC82BC-F961-A613-A619-7821E9FF53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295" y="1295401"/>
            <a:ext cx="1414939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r-FR" altLang="fr-FR" sz="2400" b="1">
                <a:solidFill>
                  <a:srgbClr val="FFFFFF"/>
                </a:solidFill>
                <a:latin typeface="Arial Narrow" panose="020B0606020202030204" pitchFamily="34" charset="0"/>
              </a:rPr>
              <a:t>Territoires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fr-FR" altLang="fr-FR" sz="2400" b="1">
                <a:solidFill>
                  <a:srgbClr val="FFFFFF"/>
                </a:solidFill>
                <a:latin typeface="Arial Narrow" panose="020B0606020202030204" pitchFamily="34" charset="0"/>
              </a:rPr>
              <a:t> touchés</a:t>
            </a:r>
          </a:p>
        </p:txBody>
      </p:sp>
      <p:sp>
        <p:nvSpPr>
          <p:cNvPr id="23571" name="Rectangle 19">
            <a:extLst>
              <a:ext uri="{FF2B5EF4-FFF2-40B4-BE49-F238E27FC236}">
                <a16:creationId xmlns:a16="http://schemas.microsoft.com/office/drawing/2014/main" id="{D7346144-DF02-B72C-80F9-EAF0B3018D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8939" y="5746751"/>
            <a:ext cx="8874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1">
                <a:solidFill>
                  <a:srgbClr val="00FF00"/>
                </a:solidFill>
                <a:latin typeface="Times New Roman" panose="02020603050405020304" pitchFamily="18" charset="0"/>
              </a:rPr>
              <a:t>(1)Dormandy J et al. Fate of the patient with chronic leg ischaemia. J Cardiovasc surg 1989; 30 : 50-57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1">
                <a:solidFill>
                  <a:srgbClr val="00FF00"/>
                </a:solidFill>
                <a:latin typeface="Times New Roman" panose="02020603050405020304" pitchFamily="18" charset="0"/>
              </a:rPr>
              <a:t>(2) Artériopathie des membres inférieurs. Editions INSERM 1994. P33-35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1400" b="1" i="1">
                <a:solidFill>
                  <a:srgbClr val="00FF00"/>
                </a:solidFill>
                <a:latin typeface="Times New Roman" panose="02020603050405020304" pitchFamily="18" charset="0"/>
              </a:rPr>
              <a:t>(3)Boissier C, Guilmot Jl. In « Décisions vasculaires. Les artériopathies de l ’aorte et des membres inférieurs. John Libbey Eurotext</a:t>
            </a:r>
          </a:p>
        </p:txBody>
      </p:sp>
      <p:sp>
        <p:nvSpPr>
          <p:cNvPr id="23572" name="AutoShape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51BC494-E684-00B4-53FE-07E0292E8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2362200"/>
            <a:ext cx="1744662" cy="914400"/>
          </a:xfrm>
          <a:prstGeom prst="actionButtonBlank">
            <a:avLst/>
          </a:prstGeom>
          <a:solidFill>
            <a:srgbClr val="33CC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000000"/>
                </a:solidFill>
                <a:latin typeface="Arial Narrow" panose="020B0606020202030204" pitchFamily="34" charset="0"/>
              </a:rPr>
              <a:t>(15%)</a:t>
            </a:r>
            <a:r>
              <a:rPr lang="fr-FR" altLang="fr-FR" sz="2000" b="1" baseline="30000">
                <a:solidFill>
                  <a:srgbClr val="000000"/>
                </a:solidFill>
                <a:latin typeface="Arial Narrow" panose="020B0606020202030204" pitchFamily="34" charset="0"/>
              </a:rPr>
              <a:t>3</a:t>
            </a:r>
            <a:endParaRPr lang="en-GB" altLang="fr-FR" sz="2000" b="1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3573" name="Rectangle 21">
            <a:extLst>
              <a:ext uri="{FF2B5EF4-FFF2-40B4-BE49-F238E27FC236}">
                <a16:creationId xmlns:a16="http://schemas.microsoft.com/office/drawing/2014/main" id="{3AD72695-9F00-4687-D7C9-A136FACF9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667001"/>
            <a:ext cx="5162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FF00"/>
                </a:solidFill>
                <a:latin typeface="Comic Sans MS" panose="030F0702030302020204" pitchFamily="66" charset="0"/>
              </a:rPr>
              <a:t>AOMI +</a:t>
            </a: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 AO + Art digestives et rénales</a:t>
            </a:r>
            <a:endParaRPr lang="fr-FR" altLang="fr-FR" sz="2000" b="1" baseline="3000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23574" name="Line 22">
            <a:extLst>
              <a:ext uri="{FF2B5EF4-FFF2-40B4-BE49-F238E27FC236}">
                <a16:creationId xmlns:a16="http://schemas.microsoft.com/office/drawing/2014/main" id="{221AE858-630D-9036-9702-5227C1563D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2138" y="1295400"/>
            <a:ext cx="0" cy="39624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75" name="Rectangle 23">
            <a:extLst>
              <a:ext uri="{FF2B5EF4-FFF2-40B4-BE49-F238E27FC236}">
                <a16:creationId xmlns:a16="http://schemas.microsoft.com/office/drawing/2014/main" id="{868B8F82-20A8-6A22-E390-2D3485145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6" y="4437064"/>
            <a:ext cx="21955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</a:pPr>
            <a:r>
              <a:rPr lang="fr-FR" altLang="fr-FR" sz="2000" b="1">
                <a:solidFill>
                  <a:srgbClr val="FFFF00"/>
                </a:solidFill>
                <a:latin typeface="Comic Sans MS" panose="030F0702030302020204" pitchFamily="66" charset="0"/>
              </a:rPr>
              <a:t>AOMI +</a:t>
            </a:r>
            <a:r>
              <a:rPr lang="fr-FR" altLang="fr-FR" sz="2000" b="1">
                <a:solidFill>
                  <a:srgbClr val="FFFFFF"/>
                </a:solidFill>
                <a:latin typeface="Comic Sans MS" panose="030F0702030302020204" pitchFamily="66" charset="0"/>
              </a:rPr>
              <a:t> coronaropathie</a:t>
            </a:r>
            <a:r>
              <a:rPr lang="fr-FR" altLang="fr-FR" sz="2000" b="1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endParaRPr lang="fr-FR" altLang="fr-FR" sz="2000" b="1">
              <a:solidFill>
                <a:srgbClr val="CC33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9124D-C581-D140-04C1-504EB5C82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4E8A7B-F378-D51D-7B37-28872CDB5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7868CD-1DEF-3D5D-559C-4F233D727F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34" y="0"/>
            <a:ext cx="119829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D56804-89A2-7EF7-60C9-005BE74EC2BD}"/>
              </a:ext>
            </a:extLst>
          </p:cNvPr>
          <p:cNvSpPr/>
          <p:nvPr/>
        </p:nvSpPr>
        <p:spPr>
          <a:xfrm>
            <a:off x="9445752" y="1463040"/>
            <a:ext cx="786384" cy="2276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20C245-DA1B-54BC-A83D-0D98F885FC42}"/>
              </a:ext>
            </a:extLst>
          </p:cNvPr>
          <p:cNvSpPr/>
          <p:nvPr/>
        </p:nvSpPr>
        <p:spPr>
          <a:xfrm>
            <a:off x="3493008" y="109728"/>
            <a:ext cx="1609344" cy="3291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69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661437-935F-411F-1C86-15D4D9A2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en parler?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1791CC-368D-4406-6EDC-3F62B4296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Prévalence importante dans la population </a:t>
            </a:r>
          </a:p>
          <a:p>
            <a:pPr lvl="1"/>
            <a:r>
              <a:rPr lang="fr-FR" dirty="0"/>
              <a:t>Agée</a:t>
            </a:r>
          </a:p>
          <a:p>
            <a:pPr lvl="1"/>
            <a:r>
              <a:rPr lang="fr-FR" dirty="0"/>
              <a:t>Diabétiques</a:t>
            </a:r>
          </a:p>
          <a:p>
            <a:pPr lvl="1"/>
            <a:r>
              <a:rPr lang="fr-FR" dirty="0"/>
              <a:t>Tabagiques</a:t>
            </a:r>
          </a:p>
          <a:p>
            <a:r>
              <a:rPr lang="fr-FR" dirty="0"/>
              <a:t>Souvent diagnostic pas si simple notamment au stade 2</a:t>
            </a:r>
          </a:p>
          <a:p>
            <a:pPr lvl="1"/>
            <a:r>
              <a:rPr lang="fr-FR" dirty="0"/>
              <a:t>Agé avec atteinte rachidienne (sciatique, CLE…)</a:t>
            </a:r>
          </a:p>
          <a:p>
            <a:pPr lvl="1"/>
            <a:r>
              <a:rPr lang="fr-FR" dirty="0"/>
              <a:t>Arthrose </a:t>
            </a:r>
            <a:r>
              <a:rPr lang="fr-FR" dirty="0" err="1"/>
              <a:t>coxo</a:t>
            </a:r>
            <a:r>
              <a:rPr lang="fr-FR" dirty="0"/>
              <a:t>-fem, gonarthrose</a:t>
            </a:r>
          </a:p>
          <a:p>
            <a:pPr lvl="1"/>
            <a:r>
              <a:rPr lang="fr-FR" dirty="0"/>
              <a:t>Douleurs multiples</a:t>
            </a:r>
          </a:p>
          <a:p>
            <a:pPr lvl="1"/>
            <a:r>
              <a:rPr lang="fr-FR" dirty="0"/>
              <a:t>Faiblesse musculaire</a:t>
            </a:r>
          </a:p>
          <a:p>
            <a:r>
              <a:rPr lang="fr-FR" dirty="0"/>
              <a:t>Prendre en charge d’un patient polyvasculaire=&gt; bilan</a:t>
            </a:r>
          </a:p>
          <a:p>
            <a:r>
              <a:rPr lang="fr-FR" dirty="0"/>
              <a:t>Le traitement médical a évolué</a:t>
            </a:r>
          </a:p>
          <a:p>
            <a:r>
              <a:rPr lang="fr-FR" dirty="0"/>
              <a:t>Le </a:t>
            </a:r>
            <a:r>
              <a:rPr lang="fr-FR" dirty="0" err="1"/>
              <a:t>trt</a:t>
            </a:r>
            <a:r>
              <a:rPr lang="fr-FR" dirty="0"/>
              <a:t> chirurgical mais surtout endovasculaire a évolué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711D03-EB4C-087D-EDB3-8E1E78038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950" y="0"/>
            <a:ext cx="3714750" cy="278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299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1265238"/>
            <a:ext cx="8366125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ZoneTexte 21"/>
          <p:cNvSpPr txBox="1">
            <a:spLocks noChangeArrowheads="1"/>
          </p:cNvSpPr>
          <p:nvPr/>
        </p:nvSpPr>
        <p:spPr bwMode="auto">
          <a:xfrm>
            <a:off x="9191625" y="6461126"/>
            <a:ext cx="13144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/>
              <a:t>HAS fev 2017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847851" y="404813"/>
            <a:ext cx="8582025" cy="646112"/>
          </a:xfrm>
          <a:prstGeom prst="rect">
            <a:avLst/>
          </a:prstGeom>
          <a:solidFill>
            <a:schemeClr val="bg2"/>
          </a:solidFill>
          <a:ln w="25400">
            <a:noFill/>
            <a:miter lim="800000"/>
            <a:headEnd/>
            <a:tailEnd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itchFamily="-106" charset="0"/>
                <a:ea typeface="Arial" pitchFamily="-106" charset="0"/>
                <a:cs typeface="Arial" pitchFamily="-106" charset="0"/>
              </a:rPr>
              <a:t>4 niveaux de risque CV</a:t>
            </a:r>
          </a:p>
        </p:txBody>
      </p:sp>
      <p:sp>
        <p:nvSpPr>
          <p:cNvPr id="7" name="Rectangle à coins arrondis 6"/>
          <p:cNvSpPr>
            <a:spLocks noChangeArrowheads="1"/>
          </p:cNvSpPr>
          <p:nvPr/>
        </p:nvSpPr>
        <p:spPr bwMode="auto">
          <a:xfrm>
            <a:off x="1355435" y="1449388"/>
            <a:ext cx="763588" cy="719137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lt1"/>
                </a:solidFill>
                <a:latin typeface="Helvetica"/>
                <a:cs typeface="Helvetica"/>
              </a:rPr>
              <a:t>Faible</a:t>
            </a:r>
          </a:p>
        </p:txBody>
      </p:sp>
      <p:sp>
        <p:nvSpPr>
          <p:cNvPr id="8" name="Rectangle à coins arrondis 7"/>
          <p:cNvSpPr>
            <a:spLocks noChangeArrowheads="1"/>
          </p:cNvSpPr>
          <p:nvPr/>
        </p:nvSpPr>
        <p:spPr bwMode="auto">
          <a:xfrm>
            <a:off x="1359017" y="2207419"/>
            <a:ext cx="729050" cy="745506"/>
          </a:xfrm>
          <a:prstGeom prst="roundRect">
            <a:avLst>
              <a:gd name="adj" fmla="val 16667"/>
            </a:avLst>
          </a:prstGeom>
          <a:solidFill>
            <a:srgbClr val="ED7F2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rIns="0" anchor="ctr"/>
          <a:lstStyle/>
          <a:p>
            <a:pPr algn="ctr">
              <a:defRPr/>
            </a:pPr>
            <a:r>
              <a:rPr lang="fr-FR" sz="1400" dirty="0">
                <a:solidFill>
                  <a:srgbClr val="FFFFFF"/>
                </a:solidFill>
                <a:latin typeface="Helvetica" pitchFamily="-109" charset="0"/>
                <a:cs typeface="Helvetica" pitchFamily="-109" charset="0"/>
              </a:rPr>
              <a:t>Modéré</a:t>
            </a:r>
            <a:endParaRPr lang="fr-FR" sz="1400" dirty="0">
              <a:solidFill>
                <a:srgbClr val="FFFFFF"/>
              </a:solidFill>
              <a:latin typeface="Times" charset="0"/>
              <a:cs typeface="Helvetica" pitchFamily="-109" charset="0"/>
            </a:endParaRPr>
          </a:p>
        </p:txBody>
      </p:sp>
      <p:sp>
        <p:nvSpPr>
          <p:cNvPr id="9" name="Rectangle à coins arrondis 8"/>
          <p:cNvSpPr>
            <a:spLocks noChangeArrowheads="1"/>
          </p:cNvSpPr>
          <p:nvPr/>
        </p:nvSpPr>
        <p:spPr bwMode="auto">
          <a:xfrm>
            <a:off x="1313926" y="3451226"/>
            <a:ext cx="819150" cy="719138"/>
          </a:xfrm>
          <a:prstGeom prst="roundRect">
            <a:avLst>
              <a:gd name="adj" fmla="val 16667"/>
            </a:avLst>
          </a:prstGeom>
          <a:solidFill>
            <a:srgbClr val="B40D2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chemeClr val="lt1"/>
                </a:solidFill>
                <a:latin typeface="Helvetica"/>
                <a:cs typeface="Helvetica"/>
              </a:rPr>
              <a:t>Elevée</a:t>
            </a:r>
          </a:p>
        </p:txBody>
      </p:sp>
      <p:sp>
        <p:nvSpPr>
          <p:cNvPr id="10" name="Rectangle à coins arrondis 9"/>
          <p:cNvSpPr>
            <a:spLocks noChangeArrowheads="1"/>
          </p:cNvSpPr>
          <p:nvPr/>
        </p:nvSpPr>
        <p:spPr bwMode="auto">
          <a:xfrm>
            <a:off x="1327653" y="5138913"/>
            <a:ext cx="819151" cy="719137"/>
          </a:xfrm>
          <a:prstGeom prst="roundRect">
            <a:avLst>
              <a:gd name="adj" fmla="val 16667"/>
            </a:avLst>
          </a:prstGeom>
          <a:solidFill>
            <a:srgbClr val="922E36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fr-FR" sz="1400" dirty="0">
                <a:solidFill>
                  <a:srgbClr val="FFFFFF"/>
                </a:solidFill>
                <a:latin typeface="Helvetica" pitchFamily="-109" charset="0"/>
                <a:cs typeface="Helvetica" pitchFamily="-109" charset="0"/>
              </a:rPr>
              <a:t>Très Elevée</a:t>
            </a:r>
          </a:p>
        </p:txBody>
      </p:sp>
    </p:spTree>
    <p:extLst>
      <p:ext uri="{BB962C8B-B14F-4D97-AF65-F5344CB8AC3E}">
        <p14:creationId xmlns:p14="http://schemas.microsoft.com/office/powerpoint/2010/main" val="88217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36995-293C-D393-BCFA-74B982186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AOMI Stade 2= Claudication artérielle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09507E-EBC9-8D76-5DDA-E53A1A6D8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b="1" dirty="0"/>
              <a:t>Claudication typique: </a:t>
            </a:r>
          </a:p>
          <a:p>
            <a:pPr lvl="1"/>
            <a:r>
              <a:rPr lang="fr-FR" dirty="0"/>
              <a:t>Douleur à type de crampe </a:t>
            </a:r>
          </a:p>
          <a:p>
            <a:pPr lvl="1"/>
            <a:r>
              <a:rPr lang="fr-FR" dirty="0"/>
              <a:t>au niveau du mollet, cuisse et/ou de la fesse</a:t>
            </a:r>
          </a:p>
          <a:p>
            <a:pPr lvl="1"/>
            <a:r>
              <a:rPr lang="fr-FR" dirty="0"/>
              <a:t>Disparait rapidement a l’arrêt (&lt;1min parfois plus long)</a:t>
            </a:r>
          </a:p>
          <a:p>
            <a:pPr lvl="1"/>
            <a:r>
              <a:rPr lang="fr-FR" dirty="0"/>
              <a:t>Réapparait a la même distance a la reprise de l’effort</a:t>
            </a:r>
          </a:p>
          <a:p>
            <a:pPr lvl="1"/>
            <a:endParaRPr lang="fr-FR" dirty="0"/>
          </a:p>
          <a:p>
            <a:r>
              <a:rPr lang="fr-FR" b="1" dirty="0"/>
              <a:t>Parfois </a:t>
            </a:r>
          </a:p>
          <a:p>
            <a:pPr lvl="1"/>
            <a:r>
              <a:rPr lang="fr-FR" dirty="0"/>
              <a:t>Fatigue, difficultés a monter les cotes</a:t>
            </a:r>
          </a:p>
          <a:p>
            <a:pPr lvl="1"/>
            <a:r>
              <a:rPr lang="fr-FR" dirty="0"/>
              <a:t>Baisse progressive ou +/-rapide PM</a:t>
            </a:r>
          </a:p>
          <a:p>
            <a:pPr lvl="1"/>
            <a:r>
              <a:rPr lang="fr-FR" dirty="0"/>
              <a:t>Intriquée avec une coxarthrose, gonarthrose, sciatalgie, lombalgies</a:t>
            </a:r>
          </a:p>
          <a:p>
            <a:pPr lvl="1"/>
            <a:endParaRPr lang="fr-FR" dirty="0"/>
          </a:p>
          <a:p>
            <a:r>
              <a:rPr lang="fr-FR" b="1" dirty="0"/>
              <a:t>Ce n’est pas une symptomatologie de CLE </a:t>
            </a:r>
          </a:p>
          <a:p>
            <a:pPr lvl="1"/>
            <a:r>
              <a:rPr lang="fr-FR" dirty="0"/>
              <a:t>Pas de douleurs, perte de force au niveau des MI</a:t>
            </a:r>
          </a:p>
          <a:p>
            <a:pPr lvl="1"/>
            <a:r>
              <a:rPr lang="fr-FR" dirty="0"/>
              <a:t>+/- autres </a:t>
            </a:r>
            <a:r>
              <a:rPr lang="fr-FR" dirty="0" err="1"/>
              <a:t>sympto</a:t>
            </a:r>
            <a:endParaRPr lang="fr-FR" dirty="0"/>
          </a:p>
          <a:p>
            <a:pPr lvl="1"/>
            <a:endParaRPr lang="fr-FR" dirty="0"/>
          </a:p>
          <a:p>
            <a:r>
              <a:rPr lang="fr-FR" b="1" dirty="0"/>
              <a:t>Chez le jeune/sportif</a:t>
            </a:r>
          </a:p>
          <a:p>
            <a:pPr lvl="1"/>
            <a:r>
              <a:rPr lang="fr-FR" dirty="0" err="1"/>
              <a:t>Sd</a:t>
            </a:r>
            <a:r>
              <a:rPr lang="fr-FR" dirty="0"/>
              <a:t> des loges, artériopathie du sportif=&gt; pop piégée, </a:t>
            </a:r>
            <a:r>
              <a:rPr lang="fr-FR" dirty="0" err="1"/>
              <a:t>endofibrose</a:t>
            </a:r>
            <a:r>
              <a:rPr lang="fr-FR" dirty="0"/>
              <a:t> iliaque </a:t>
            </a:r>
            <a:r>
              <a:rPr lang="fr-FR" dirty="0" err="1"/>
              <a:t>ext</a:t>
            </a:r>
            <a:r>
              <a:rPr lang="fr-FR" dirty="0"/>
              <a:t>…;</a:t>
            </a:r>
          </a:p>
        </p:txBody>
      </p:sp>
    </p:spTree>
    <p:extLst>
      <p:ext uri="{BB962C8B-B14F-4D97-AF65-F5344CB8AC3E}">
        <p14:creationId xmlns:p14="http://schemas.microsoft.com/office/powerpoint/2010/main" val="3895805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C3C22-2148-6551-D6EF-4281874A7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Bilan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2D04D2-19A9-0342-B7A8-CF6F22E72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Clinique</a:t>
            </a:r>
          </a:p>
          <a:p>
            <a:pPr lvl="1"/>
            <a:r>
              <a:rPr lang="fr-FR" dirty="0"/>
              <a:t>Sur un faisceau d’argument avec présence des FDR CV</a:t>
            </a:r>
          </a:p>
          <a:p>
            <a:pPr lvl="1"/>
            <a:r>
              <a:rPr lang="fr-FR" dirty="0"/>
              <a:t>Palpation pouls</a:t>
            </a:r>
          </a:p>
          <a:p>
            <a:pPr lvl="1"/>
            <a:r>
              <a:rPr lang="fr-FR" dirty="0"/>
              <a:t>MESURE IPS ou faire mesurer l’IPS</a:t>
            </a:r>
          </a:p>
          <a:p>
            <a:r>
              <a:rPr lang="fr-FR" b="1" dirty="0"/>
              <a:t>Ex Complémentaires</a:t>
            </a:r>
          </a:p>
          <a:p>
            <a:pPr lvl="1"/>
            <a:r>
              <a:rPr lang="fr-FR" b="1" dirty="0"/>
              <a:t>Echo-doppler aorte et artères des MI + IPS +/- PO</a:t>
            </a:r>
          </a:p>
          <a:p>
            <a:pPr lvl="1"/>
            <a:r>
              <a:rPr lang="fr-FR" dirty="0"/>
              <a:t>+/- angioscanner aorte et MI </a:t>
            </a:r>
          </a:p>
          <a:p>
            <a:pPr lvl="2"/>
            <a:r>
              <a:rPr lang="fr-FR" dirty="0"/>
              <a:t>après vérification fct rénale</a:t>
            </a:r>
          </a:p>
          <a:p>
            <a:pPr lvl="2"/>
            <a:r>
              <a:rPr lang="fr-FR" dirty="0"/>
              <a:t>Pas d’angio-IRM</a:t>
            </a:r>
          </a:p>
          <a:p>
            <a:pPr lvl="1"/>
            <a:r>
              <a:rPr lang="fr-FR" b="1" dirty="0" err="1"/>
              <a:t>Edoppler</a:t>
            </a:r>
            <a:r>
              <a:rPr lang="fr-FR" b="1" dirty="0"/>
              <a:t> </a:t>
            </a:r>
            <a:r>
              <a:rPr lang="fr-FR" b="1" dirty="0" err="1"/>
              <a:t>TSAo</a:t>
            </a:r>
            <a:endParaRPr lang="fr-FR" b="1" dirty="0"/>
          </a:p>
          <a:p>
            <a:pPr lvl="1"/>
            <a:r>
              <a:rPr lang="fr-FR" b="1" dirty="0"/>
              <a:t>Cs Cardio + épreuve d’ischémie</a:t>
            </a:r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846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nat Vx">
            <a:extLst>
              <a:ext uri="{FF2B5EF4-FFF2-40B4-BE49-F238E27FC236}">
                <a16:creationId xmlns:a16="http://schemas.microsoft.com/office/drawing/2014/main" id="{231D3B27-334F-FE00-D1B4-8CB9D4F3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429000" cy="68580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AO et Bif iliaque">
            <a:extLst>
              <a:ext uri="{FF2B5EF4-FFF2-40B4-BE49-F238E27FC236}">
                <a16:creationId xmlns:a16="http://schemas.microsoft.com/office/drawing/2014/main" id="{A01E0828-D8B4-728D-2F3A-72D1A6A3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5" t="5556" r="23935" b="55367"/>
          <a:stretch>
            <a:fillRect/>
          </a:stretch>
        </p:blipFill>
        <p:spPr bwMode="auto">
          <a:xfrm>
            <a:off x="5381625" y="714375"/>
            <a:ext cx="1905000" cy="144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AO et Bif iliaque">
            <a:extLst>
              <a:ext uri="{FF2B5EF4-FFF2-40B4-BE49-F238E27FC236}">
                <a16:creationId xmlns:a16="http://schemas.microsoft.com/office/drawing/2014/main" id="{F5E6B199-8091-34E2-8D26-66485A06B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5" t="53996" r="31660" b="14984"/>
          <a:stretch>
            <a:fillRect/>
          </a:stretch>
        </p:blipFill>
        <p:spPr bwMode="auto">
          <a:xfrm>
            <a:off x="8453438" y="1000125"/>
            <a:ext cx="1676400" cy="1447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IL INT1">
            <a:extLst>
              <a:ext uri="{FF2B5EF4-FFF2-40B4-BE49-F238E27FC236}">
                <a16:creationId xmlns:a16="http://schemas.microsoft.com/office/drawing/2014/main" id="{DE4DCA5E-F374-B6A1-1EE2-C73EB98F6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34721" r="29167" b="26389"/>
          <a:stretch>
            <a:fillRect/>
          </a:stretch>
        </p:blipFill>
        <p:spPr bwMode="auto">
          <a:xfrm>
            <a:off x="5595938" y="2357438"/>
            <a:ext cx="1828800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6" descr="IL SINU">
            <a:extLst>
              <a:ext uri="{FF2B5EF4-FFF2-40B4-BE49-F238E27FC236}">
                <a16:creationId xmlns:a16="http://schemas.microsoft.com/office/drawing/2014/main" id="{FB89602C-B53A-2AB0-7BBA-3A8201655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6667" r="35417" b="31944"/>
          <a:stretch>
            <a:fillRect/>
          </a:stretch>
        </p:blipFill>
        <p:spPr bwMode="auto">
          <a:xfrm>
            <a:off x="5667375" y="3571875"/>
            <a:ext cx="1828800" cy="1219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7" descr="JAMBE1">
            <a:extLst>
              <a:ext uri="{FF2B5EF4-FFF2-40B4-BE49-F238E27FC236}">
                <a16:creationId xmlns:a16="http://schemas.microsoft.com/office/drawing/2014/main" id="{1470008E-C682-2B51-23E1-85C6F61AC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0833" r="22917" b="27779"/>
          <a:stretch>
            <a:fillRect/>
          </a:stretch>
        </p:blipFill>
        <p:spPr bwMode="auto">
          <a:xfrm>
            <a:off x="5667375" y="4929188"/>
            <a:ext cx="1828800" cy="1295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acuson2">
            <a:extLst>
              <a:ext uri="{FF2B5EF4-FFF2-40B4-BE49-F238E27FC236}">
                <a16:creationId xmlns:a16="http://schemas.microsoft.com/office/drawing/2014/main" id="{270854E8-A840-4F3F-BF8D-6539F8A37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0" b="21053"/>
          <a:stretch>
            <a:fillRect/>
          </a:stretch>
        </p:blipFill>
        <p:spPr bwMode="auto">
          <a:xfrm>
            <a:off x="7596188" y="4643438"/>
            <a:ext cx="2794000" cy="106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Line 9">
            <a:extLst>
              <a:ext uri="{FF2B5EF4-FFF2-40B4-BE49-F238E27FC236}">
                <a16:creationId xmlns:a16="http://schemas.microsoft.com/office/drawing/2014/main" id="{D64B5E1F-BB29-8C02-4DE0-1BDFAB5D788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0" y="609600"/>
            <a:ext cx="16002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3F6D73F1-30CF-8E40-460B-FED7912D3FE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57601" y="1524001"/>
            <a:ext cx="2009775" cy="904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09F9E8E8-1A42-2249-B95B-C79CC08C42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95626" y="2214563"/>
            <a:ext cx="2576513" cy="1828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0BC31A27-994A-DB66-CE25-5F6A3C4F8EB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4201" y="5257800"/>
            <a:ext cx="2543175" cy="460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325" name="Line 13">
            <a:extLst>
              <a:ext uri="{FF2B5EF4-FFF2-40B4-BE49-F238E27FC236}">
                <a16:creationId xmlns:a16="http://schemas.microsoft.com/office/drawing/2014/main" id="{6D7DE651-FE2E-8B2D-7BBD-B27123647E6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77200" y="5410200"/>
            <a:ext cx="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3326" name="Line 14">
            <a:extLst>
              <a:ext uri="{FF2B5EF4-FFF2-40B4-BE49-F238E27FC236}">
                <a16:creationId xmlns:a16="http://schemas.microsoft.com/office/drawing/2014/main" id="{86BC264B-96EC-3269-7A27-495F62C9DAB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6324600"/>
            <a:ext cx="518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pic>
        <p:nvPicPr>
          <p:cNvPr id="51215" name="Picture 15" descr="FSD A">
            <a:extLst>
              <a:ext uri="{FF2B5EF4-FFF2-40B4-BE49-F238E27FC236}">
                <a16:creationId xmlns:a16="http://schemas.microsoft.com/office/drawing/2014/main" id="{C2712F0D-0AF4-E72F-B489-514AA9B82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10394" r="34520" b="39926"/>
          <a:stretch>
            <a:fillRect/>
          </a:stretch>
        </p:blipFill>
        <p:spPr bwMode="auto">
          <a:xfrm>
            <a:off x="8310563" y="2571750"/>
            <a:ext cx="1295400" cy="1905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 descr="AMI2">
            <a:extLst>
              <a:ext uri="{FF2B5EF4-FFF2-40B4-BE49-F238E27FC236}">
                <a16:creationId xmlns:a16="http://schemas.microsoft.com/office/drawing/2014/main" id="{EE7C3C77-E4C3-BFAD-BD75-B39253755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2" r="32007"/>
          <a:stretch>
            <a:fillRect/>
          </a:stretch>
        </p:blipFill>
        <p:spPr bwMode="auto">
          <a:xfrm>
            <a:off x="9453563" y="2571750"/>
            <a:ext cx="990600" cy="19050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7" name="Picture 18" descr="AMI2">
            <a:extLst>
              <a:ext uri="{FF2B5EF4-FFF2-40B4-BE49-F238E27FC236}">
                <a16:creationId xmlns:a16="http://schemas.microsoft.com/office/drawing/2014/main" id="{5C155A20-B99D-AC64-D772-FD9C297A7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2" r="32007"/>
          <a:stretch>
            <a:fillRect/>
          </a:stretch>
        </p:blipFill>
        <p:spPr bwMode="auto">
          <a:xfrm>
            <a:off x="3886200" y="3429001"/>
            <a:ext cx="9906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923CD85-15F0-6961-B919-7E337F2FE94F}"/>
              </a:ext>
            </a:extLst>
          </p:cNvPr>
          <p:cNvSpPr/>
          <p:nvPr/>
        </p:nvSpPr>
        <p:spPr>
          <a:xfrm>
            <a:off x="5810250" y="1"/>
            <a:ext cx="4857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4000" u="sng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Echo-doppler +IPS</a:t>
            </a:r>
            <a:r>
              <a:rPr lang="fr-FR" sz="40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fr-FR" sz="4000" dirty="0">
              <a:latin typeface="Comic Sans MS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E1B913-8A17-2F11-D93C-20CA2020E77C}"/>
              </a:ext>
            </a:extLst>
          </p:cNvPr>
          <p:cNvSpPr/>
          <p:nvPr/>
        </p:nvSpPr>
        <p:spPr>
          <a:xfrm>
            <a:off x="7167564" y="6143626"/>
            <a:ext cx="3500437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Attention : </a:t>
            </a:r>
          </a:p>
          <a:p>
            <a:pPr algn="ctr">
              <a:defRPr/>
            </a:pPr>
            <a:r>
              <a:rPr lang="fr-FR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Médiacalcose</a:t>
            </a:r>
            <a:r>
              <a:rPr lang="fr-FR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fr-FR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Wingdings" pitchFamily="2" charset="2"/>
              </a:rPr>
              <a:t> faux négatifs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C7AF9EE-0486-3BA7-5A6B-CC623C44B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25" y="3071813"/>
            <a:ext cx="1428750" cy="2286000"/>
          </a:xfrm>
          <a:prstGeom prst="ellipse">
            <a:avLst/>
          </a:prstGeom>
          <a:noFill/>
          <a:ln w="3810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610AD82C-E65F-CB71-9481-48C4CD0E92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>
                <a:latin typeface="Comic Sans MS" panose="030F0702030302020204" pitchFamily="66" charset="0"/>
              </a:rPr>
              <a:t>Traitement médical</a:t>
            </a:r>
            <a:br>
              <a:rPr lang="fr-FR" altLang="fr-FR">
                <a:latin typeface="Comic Sans MS" panose="030F0702030302020204" pitchFamily="66" charset="0"/>
              </a:rPr>
            </a:br>
            <a:endParaRPr lang="fr-FR" altLang="fr-FR">
              <a:latin typeface="Comic Sans MS" panose="030F0702030302020204" pitchFamily="66" charset="0"/>
            </a:endParaRP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68EDEED3-F217-A71E-99CB-D3BC6CB845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38314" y="2057400"/>
            <a:ext cx="8624887" cy="4114800"/>
          </a:xfrm>
        </p:spPr>
        <p:txBody>
          <a:bodyPr/>
          <a:lstStyle/>
          <a:p>
            <a:pPr eaLnBrk="1" hangingPunct="1"/>
            <a:r>
              <a:rPr lang="fr-FR" altLang="fr-FR" b="1">
                <a:solidFill>
                  <a:srgbClr val="66FFFF"/>
                </a:solidFill>
              </a:rPr>
              <a:t> </a:t>
            </a:r>
            <a:r>
              <a:rPr lang="fr-FR" altLang="fr-FR" b="1">
                <a:solidFill>
                  <a:srgbClr val="66FFFF"/>
                </a:solidFill>
                <a:latin typeface="Comic Sans MS" panose="030F0702030302020204" pitchFamily="66" charset="0"/>
              </a:rPr>
              <a:t>1.</a:t>
            </a:r>
            <a:r>
              <a:rPr lang="fr-FR" altLang="fr-FR" b="1">
                <a:solidFill>
                  <a:srgbClr val="00FFFF"/>
                </a:solidFill>
                <a:latin typeface="Comic Sans MS" panose="030F0702030302020204" pitchFamily="66" charset="0"/>
              </a:rPr>
              <a:t> Contrôler les facteurs de risque vasculaire</a:t>
            </a:r>
          </a:p>
          <a:p>
            <a:pPr eaLnBrk="1" hangingPunct="1"/>
            <a:endParaRPr lang="fr-FR" altLang="fr-FR" b="1">
              <a:solidFill>
                <a:srgbClr val="00FFFF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fr-FR" b="1">
                <a:solidFill>
                  <a:schemeClr val="tx2"/>
                </a:solidFill>
                <a:latin typeface="Comic Sans MS" panose="030F0702030302020204" pitchFamily="66" charset="0"/>
              </a:rPr>
              <a:t> 2. Limiter la mortalité cardio-vasculaire liée à l’AOMI.</a:t>
            </a:r>
          </a:p>
          <a:p>
            <a:pPr eaLnBrk="1" hangingPunct="1"/>
            <a:endParaRPr lang="fr-FR" altLang="fr-FR" b="1">
              <a:solidFill>
                <a:schemeClr val="tx2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fr-FR" b="1">
                <a:latin typeface="Comic Sans MS" panose="030F0702030302020204" pitchFamily="66" charset="0"/>
              </a:rPr>
              <a:t> 3. Améliorer le périmètre de marche</a:t>
            </a:r>
          </a:p>
          <a:p>
            <a:pPr eaLnBrk="1" hangingPunct="1"/>
            <a:endParaRPr lang="fr-FR" altLang="fr-FR"/>
          </a:p>
        </p:txBody>
      </p:sp>
      <p:pic>
        <p:nvPicPr>
          <p:cNvPr id="66564" name="Picture 4" descr="E:\AA048849.jpg">
            <a:extLst>
              <a:ext uri="{FF2B5EF4-FFF2-40B4-BE49-F238E27FC236}">
                <a16:creationId xmlns:a16="http://schemas.microsoft.com/office/drawing/2014/main" id="{34B10C6A-0C9F-6FF8-81C6-2AACE383D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416" y="5366512"/>
            <a:ext cx="990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carte v¦ux_1">
            <a:extLst>
              <a:ext uri="{FF2B5EF4-FFF2-40B4-BE49-F238E27FC236}">
                <a16:creationId xmlns:a16="http://schemas.microsoft.com/office/drawing/2014/main" id="{EF005FB2-AA54-5B14-0B22-AFC965615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1" r="23804"/>
          <a:stretch>
            <a:fillRect/>
          </a:stretch>
        </p:blipFill>
        <p:spPr bwMode="auto">
          <a:xfrm>
            <a:off x="1828800" y="381000"/>
            <a:ext cx="762000" cy="762000"/>
          </a:xfrm>
          <a:prstGeom prst="rect">
            <a:avLst/>
          </a:prstGeom>
          <a:noFill/>
          <a:ln w="63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A61D159-AC09-3E64-F53F-A70F3212A2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1" y="285750"/>
            <a:ext cx="7858125" cy="1428750"/>
          </a:xfrm>
        </p:spPr>
        <p:txBody>
          <a:bodyPr/>
          <a:lstStyle/>
          <a:p>
            <a:pPr eaLnBrk="1" hangingPunct="1"/>
            <a:r>
              <a:rPr lang="fr-FR" altLang="fr-FR">
                <a:latin typeface="Comic Sans MS" panose="030F0702030302020204" pitchFamily="66" charset="0"/>
              </a:rPr>
              <a:t>Traitement médical</a:t>
            </a:r>
            <a:br>
              <a:rPr lang="fr-FR" altLang="fr-FR">
                <a:latin typeface="Comic Sans MS" panose="030F0702030302020204" pitchFamily="66" charset="0"/>
              </a:rPr>
            </a:br>
            <a:r>
              <a:rPr lang="fr-FR" altLang="fr-FR">
                <a:solidFill>
                  <a:srgbClr val="FFFF00"/>
                </a:solidFill>
                <a:latin typeface="Comic Sans MS" panose="030F0702030302020204" pitchFamily="66" charset="0"/>
              </a:rPr>
              <a:t>Stop TABAC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D44FDC5-B1FE-4C4D-688F-9F6F884068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76400" y="1828800"/>
            <a:ext cx="82296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fr-FR" dirty="0"/>
              <a:t> </a:t>
            </a:r>
            <a:r>
              <a:rPr lang="fr-FR" b="1" dirty="0">
                <a:solidFill>
                  <a:srgbClr val="00FFFF"/>
                </a:solidFill>
                <a:latin typeface="Comic Sans MS" pitchFamily="66" charset="0"/>
              </a:rPr>
              <a:t>Contrôle des facteurs de risque vasculaire</a:t>
            </a:r>
            <a:br>
              <a:rPr lang="fr-FR" b="1" dirty="0">
                <a:latin typeface="Comic Sans MS" pitchFamily="66" charset="0"/>
              </a:rPr>
            </a:br>
            <a:r>
              <a:rPr lang="fr-FR" dirty="0"/>
              <a:t>	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Tabac </a:t>
            </a:r>
            <a:r>
              <a:rPr lang="fr-FR" sz="2800" b="1" i="1" dirty="0">
                <a:solidFill>
                  <a:srgbClr val="FFFF00"/>
                </a:solidFill>
                <a:latin typeface="Comic Sans MS" pitchFamily="66" charset="0"/>
              </a:rPr>
              <a:t>(Niveau A)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 dirty="0">
                <a:latin typeface="Comic Sans MS" pitchFamily="66" charset="0"/>
              </a:rPr>
              <a:t>		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Diabète</a:t>
            </a:r>
            <a:r>
              <a:rPr lang="fr-FR" sz="2800" dirty="0">
                <a:latin typeface="Comic Sans MS" pitchFamily="66" charset="0"/>
              </a:rPr>
              <a:t> </a:t>
            </a:r>
            <a:r>
              <a:rPr lang="fr-FR" sz="2800" b="1" i="1" dirty="0">
                <a:solidFill>
                  <a:srgbClr val="FFFF00"/>
                </a:solidFill>
                <a:latin typeface="Comic Sans MS" pitchFamily="66" charset="0"/>
              </a:rPr>
              <a:t>(Niveau A) </a:t>
            </a:r>
            <a:r>
              <a:rPr lang="fr-FR" sz="2800" b="1" i="1" dirty="0">
                <a:solidFill>
                  <a:srgbClr val="00FF00"/>
                </a:solidFill>
                <a:latin typeface="Comic Sans MS" pitchFamily="66" charset="0"/>
              </a:rPr>
              <a:t>HbA1c&lt;7%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 dirty="0">
                <a:latin typeface="Comic Sans MS" pitchFamily="66" charset="0"/>
              </a:rPr>
              <a:t>	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	</a:t>
            </a:r>
            <a:r>
              <a:rPr lang="fr-FR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Dyslipidémie </a:t>
            </a:r>
            <a:r>
              <a:rPr lang="fr-FR" sz="2800" b="1" i="1" dirty="0">
                <a:solidFill>
                  <a:srgbClr val="FFFF00"/>
                </a:solidFill>
                <a:latin typeface="Comic Sans MS" pitchFamily="66" charset="0"/>
              </a:rPr>
              <a:t>(Niveau A)</a:t>
            </a:r>
            <a:r>
              <a:rPr lang="fr-FR" sz="28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LDL&lt;0,55g/l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 dirty="0">
                <a:latin typeface="Comic Sans MS" pitchFamily="66" charset="0"/>
              </a:rPr>
              <a:t>		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HTA </a:t>
            </a:r>
            <a:r>
              <a:rPr lang="fr-FR" sz="2800" b="1" i="1" dirty="0">
                <a:solidFill>
                  <a:srgbClr val="FFFF00"/>
                </a:solidFill>
                <a:latin typeface="Comic Sans MS" pitchFamily="66" charset="0"/>
              </a:rPr>
              <a:t>(Niveau A) </a:t>
            </a:r>
            <a:r>
              <a:rPr lang="fr-FR" sz="2800" b="1" i="1" dirty="0">
                <a:solidFill>
                  <a:srgbClr val="00FF00"/>
                </a:solidFill>
                <a:latin typeface="Comic Sans MS" pitchFamily="66" charset="0"/>
              </a:rPr>
              <a:t>&lt;140/120</a:t>
            </a:r>
            <a:b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fr-FR" sz="2800" dirty="0">
                <a:latin typeface="Comic Sans MS" pitchFamily="66" charset="0"/>
              </a:rPr>
              <a:t>	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Sédentarité </a:t>
            </a:r>
            <a:r>
              <a:rPr lang="fr-FR" sz="2800" b="1" i="1" dirty="0">
                <a:solidFill>
                  <a:srgbClr val="FFFF00"/>
                </a:solidFill>
                <a:latin typeface="Comic Sans MS" pitchFamily="66" charset="0"/>
              </a:rPr>
              <a:t>(Niveau A)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FR" sz="2800" dirty="0">
                <a:latin typeface="Comic Sans MS" pitchFamily="66" charset="0"/>
              </a:rPr>
              <a:t>		</a:t>
            </a:r>
            <a:r>
              <a:rPr lang="fr-FR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Surpoids</a:t>
            </a:r>
          </a:p>
        </p:txBody>
      </p:sp>
      <p:pic>
        <p:nvPicPr>
          <p:cNvPr id="67588" name="Picture 4" descr="E:\AA048849.jpg">
            <a:extLst>
              <a:ext uri="{FF2B5EF4-FFF2-40B4-BE49-F238E27FC236}">
                <a16:creationId xmlns:a16="http://schemas.microsoft.com/office/drawing/2014/main" id="{11B81229-78BA-525E-7694-4631E710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81000"/>
            <a:ext cx="9906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 descr="malboro">
            <a:extLst>
              <a:ext uri="{FF2B5EF4-FFF2-40B4-BE49-F238E27FC236}">
                <a16:creationId xmlns:a16="http://schemas.microsoft.com/office/drawing/2014/main" id="{461356A8-6923-B0F2-2D7E-E96456BB3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731" y="4549775"/>
            <a:ext cx="3436937" cy="23082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34581E-05C4-F4E4-2E98-976EDD9D2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z="4400" b="1" i="1" u="none" strike="noStrike" baseline="0" dirty="0">
                <a:solidFill>
                  <a:srgbClr val="000000"/>
                </a:solidFill>
                <a:latin typeface="Calibri-BoldItalic"/>
              </a:rPr>
            </a:br>
            <a:r>
              <a:rPr lang="fr-FR" sz="4400" b="1" i="1" u="none" strike="noStrike" baseline="0" dirty="0">
                <a:solidFill>
                  <a:srgbClr val="000000"/>
                </a:solidFill>
                <a:latin typeface="Calibri-BoldItalic"/>
              </a:rPr>
              <a:t>Traitement antiplaquettaire: RECOS ESC 2021</a:t>
            </a:r>
            <a:br>
              <a:rPr lang="fr-FR" sz="4400" b="1" i="1" u="none" strike="noStrike" baseline="0" dirty="0">
                <a:solidFill>
                  <a:srgbClr val="000000"/>
                </a:solidFill>
                <a:latin typeface="Calibri-BoldItalic"/>
              </a:rPr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EAEDD5C-1677-BDDC-497B-86E3BEDA4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2570"/>
            <a:ext cx="10515600" cy="4758055"/>
          </a:xfrm>
        </p:spPr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1.Nous recommandons un traitement antiplaquettaire en cas d’AOMI symptomatique (Grade 1+).</a:t>
            </a:r>
          </a:p>
          <a:p>
            <a:pPr marL="342900" indent="-342900" algn="l">
              <a:buAutoNum type="arabicPeriod"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Nous recommandons de NE PAS traiter par antiplaquettaire les AOMI asymptomatiques, sauf en présence d’autres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lésions athéromateuses significatives (coronaire, carotide…) et/ou éventuellement chez les </a:t>
            </a:r>
            <a:r>
              <a:rPr lang="fr-FR" sz="1800" b="0" i="0" u="none" strike="noStrike" baseline="0" dirty="0">
                <a:solidFill>
                  <a:srgbClr val="0563C2"/>
                </a:solidFill>
                <a:latin typeface="Calibri" panose="020F0502020204030204" pitchFamily="34" charset="0"/>
              </a:rPr>
              <a:t>diabétiques à 	haut risque CV* </a:t>
            </a:r>
            <a:r>
              <a:rPr lang="fr-FR" sz="1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 l’absence de contre-indication (Grade 1-).</a:t>
            </a:r>
          </a:p>
          <a:p>
            <a:pPr marL="0" indent="0" algn="l">
              <a:buNone/>
            </a:pPr>
            <a:endParaRPr lang="fr-FR" sz="1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Nous recommandons de traiter par antiplaquettaires l’AOMI masquée comme l’AOMI symptomatique (Grade 1+).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4. Nous suggérons une double thérapie antiplaquettaire (DAPT) en cas de stenting infra-inguinal pour une durée d’1 mois(Grade 2+).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5. Nous suggérons une DAPT d’au moins 6 mois en cas de pontage prothétique sous-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gonal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(6 à 24 mois dans l’étude CASPAR) (Grade 2+).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6. Nous suggérons de NE PAS traiter par DAPT prolongée (hormis indications cardiologiques spécifiques, comme un </a:t>
            </a:r>
            <a:r>
              <a:rPr lang="fr-FR" sz="18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s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yndrome coronaire aigu, un stenting coronaire…) (Grade 2-).</a:t>
            </a:r>
          </a:p>
          <a:p>
            <a:pPr marL="0" indent="0" algn="l">
              <a:buNone/>
            </a:pPr>
            <a:endParaRPr lang="fr-FR" sz="1800" i="1" dirty="0">
              <a:solidFill>
                <a:srgbClr val="000000"/>
              </a:solidFill>
              <a:latin typeface="Calibri-Italic"/>
            </a:endParaRPr>
          </a:p>
          <a:p>
            <a:pPr marL="0" indent="0" algn="l">
              <a:buNone/>
            </a:pPr>
            <a:endParaRPr lang="fr-FR" sz="1800" b="0" i="1" u="none" strike="noStrike" baseline="0" dirty="0">
              <a:solidFill>
                <a:srgbClr val="000000"/>
              </a:solidFill>
              <a:latin typeface="Calibri-Italic"/>
            </a:endParaRPr>
          </a:p>
          <a:p>
            <a:pPr marL="0" indent="0" algn="l">
              <a:buNone/>
            </a:pPr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* Risque élevé ou très élevé </a:t>
            </a:r>
            <a:r>
              <a:rPr lang="fr-FR" sz="1800" b="1" i="0" u="none" strike="noStrike" baseline="0" dirty="0">
                <a:solidFill>
                  <a:srgbClr val="FFFFFF"/>
                </a:solidFill>
                <a:latin typeface="Calibri-Bold"/>
              </a:rPr>
              <a:t>SUIT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16655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B6AD42-B9E3-28CA-4BAB-F90F5B6FD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i="1" u="none" strike="noStrike" baseline="0" dirty="0">
                <a:solidFill>
                  <a:srgbClr val="000000"/>
                </a:solidFill>
                <a:latin typeface="Calibri-BoldItalic"/>
              </a:rPr>
              <a:t>Traitement antiplaquettaire: RECOS ESC 2021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378919-1191-96BA-AA8C-3E0943AD6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7. Nous recommandons de NE PAS utiliser d’association AVK-aspirine (hors indication spécifique des AVK) pour la réduction des MACE* en cas d’AOMI (Grade 1-).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8. Nous suggérons que le traitement aspirine-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rivaroxaban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 (2,5mgx2/j) ** soit mis en place après avis auprès d’un spécialiste en pathologie CV (Grade 2+).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9. Nous recommandons de NE PAS associer un antiplaquettaire et un anticoagulant en cas de FA, sauf indications spécifiques (stenting récent, syndrome coronaire aigu…) (Grade 1-).</a:t>
            </a:r>
          </a:p>
          <a:p>
            <a:pPr marL="0" indent="0" algn="l">
              <a:buNone/>
            </a:pPr>
            <a:endParaRPr lang="fr-FR" sz="1800" dirty="0">
              <a:solidFill>
                <a:srgbClr val="000000"/>
              </a:solidFill>
              <a:highlight>
                <a:srgbClr val="00FFFF"/>
              </a:highlight>
              <a:latin typeface="Calibri" panose="020F0502020204030204" pitchFamily="34" charset="0"/>
            </a:endParaRP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*MACE (major </a:t>
            </a:r>
            <a:r>
              <a:rPr lang="fr-FR" sz="1800" b="0" i="1" u="none" strike="noStrike" baseline="0" dirty="0" err="1">
                <a:solidFill>
                  <a:srgbClr val="000000"/>
                </a:solidFill>
                <a:latin typeface="Calibri-Italic"/>
              </a:rPr>
              <a:t>arterial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 </a:t>
            </a:r>
            <a:r>
              <a:rPr lang="fr-FR" sz="1800" b="0" i="1" u="none" strike="noStrike" baseline="0" dirty="0" err="1">
                <a:solidFill>
                  <a:srgbClr val="000000"/>
                </a:solidFill>
                <a:latin typeface="Calibri-Italic"/>
              </a:rPr>
              <a:t>cardiovascular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 </a:t>
            </a:r>
            <a:r>
              <a:rPr lang="fr-FR" sz="1800" b="0" i="1" u="none" strike="noStrike" baseline="0" dirty="0" err="1">
                <a:solidFill>
                  <a:srgbClr val="000000"/>
                </a:solidFill>
                <a:latin typeface="Calibri-Italic"/>
              </a:rPr>
              <a:t>event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) : évènement cardiovasculaire artériel majeur</a:t>
            </a:r>
          </a:p>
          <a:p>
            <a:pPr algn="l"/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** Note du </a:t>
            </a:r>
            <a:r>
              <a:rPr lang="fr-FR" sz="1800" b="0" i="1" u="none" strike="noStrike" baseline="0" dirty="0" err="1">
                <a:solidFill>
                  <a:srgbClr val="000000"/>
                </a:solidFill>
                <a:latin typeface="Calibri-Italic"/>
              </a:rPr>
              <a:t>CoRecos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Calibri-Italic"/>
              </a:rPr>
              <a:t> : 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le </a:t>
            </a:r>
            <a:r>
              <a:rPr lang="fr-FR" sz="1800" b="0" i="1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rivaroxaban</a:t>
            </a:r>
            <a:r>
              <a:rPr lang="fr-FR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n'a pas de remboursement en France dans cette indication </a:t>
            </a:r>
          </a:p>
          <a:p>
            <a:pPr algn="l"/>
            <a:r>
              <a:rPr lang="fr-FR" sz="1800" b="1" i="0" u="none" strike="noStrike" baseline="0" dirty="0">
                <a:solidFill>
                  <a:srgbClr val="FFFFFF"/>
                </a:solidFill>
                <a:latin typeface="Calibri-Bold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961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D17E3-E71C-32D4-9C49-11DE482EA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i="1" u="none" strike="noStrike" baseline="0" dirty="0">
                <a:latin typeface="Calibri-BoldItalic"/>
              </a:rPr>
              <a:t>Hypolipémiants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73669-AB17-7131-DD1E-6EB5D537F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655"/>
            <a:ext cx="11002818" cy="490422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fr-FR" sz="1800" b="1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La présence de plaques athéromateuses </a:t>
            </a:r>
            <a:r>
              <a:rPr lang="fr-FR" sz="1800" b="1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carotido</a:t>
            </a:r>
            <a:r>
              <a:rPr lang="fr-FR" sz="1800" b="1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-fémorales, et </a:t>
            </a:r>
            <a:r>
              <a:rPr lang="fr-FR" sz="1800" b="1" i="1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-Italic"/>
              </a:rPr>
              <a:t>a fortiori</a:t>
            </a:r>
            <a:r>
              <a:rPr lang="fr-FR" sz="1800" b="1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, d’une AOMI, correspond à un risque CV élevé ou très élevé.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1. Chez ces patients, nous recommandons une optimisation des règles hygiéno-diététiques (poids, tabac, régime, exercice physique…) (Grade 1+).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2. Chez les patients à très haut risque CV, nous recommandons de maintenir le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LDLc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 en-dessous de 0,55 g/L ou au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minimum de réduire le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LDLc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 de moitié par rapport au taux initial (Grade 1+).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Chez ces patients à très haut risque CV, nous recommandons de débuter le traitement par une statine et d’adapter la dose en fonction de l’efficacité et de la tolérance (Grade 1+).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4. Chez les patients à très haut risque CV, nous recommandons d’associer </a:t>
            </a:r>
            <a:r>
              <a:rPr lang="fr-FR" sz="1800" b="0" i="0" u="none" strike="noStrike" baseline="0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ézétimibe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à une statine si nécessaire (Grade1+).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5. Nous suggérons de NE PAS utiliser les fibrates pour réduire la morbi-mortalité chez les patients avec une AOMI (Grade 2-).</a:t>
            </a:r>
          </a:p>
          <a:p>
            <a:pPr algn="l"/>
            <a:r>
              <a:rPr lang="fr-FR" sz="1800" b="1" i="0" u="none" strike="noStrike" baseline="0" dirty="0">
                <a:solidFill>
                  <a:srgbClr val="FFFFFF"/>
                </a:solidFill>
                <a:latin typeface="Calibri-Bold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05619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E8C93-B247-F8C5-BDF5-6BE60D862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Antihypertenseurs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16B541-82BD-C7BA-6AE7-871C12D1F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. Nous recommandons de stabiliser la pression artérielle systolique entre 120 et 140 mm Hg 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et la pression artérielle 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diastolique en-dessous de 90 mm Hg (85 mm Hg chez le patient diabétique), 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en évitant l’hypotension orthostatique chez les patients âgés et/ou fragiles ayant une AOMI (Grade 1+).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fr-FR" sz="1800" b="0" i="0" u="none" strike="noStrike" baseline="0" dirty="0">
                <a:solidFill>
                  <a:srgbClr val="000000"/>
                </a:solidFill>
                <a:highlight>
                  <a:srgbClr val="00FFFF"/>
                </a:highlight>
                <a:latin typeface="Calibri" panose="020F0502020204030204" pitchFamily="34" charset="0"/>
              </a:rPr>
              <a:t>. Nous recommandons les IEC ou les sartans en 1ère intention</a:t>
            </a: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souvent en association avec un diurétique ou un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antagoniste calcique en cas d’HTA chez les patients avec une AOMI (Grade 1+).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Les ß-bloquants ne sont pas contre-indiqués en cas d’AOMI, mais nous suggérons une grande prudence en cas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d’ischémie critique (Grade 2+).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4. En cas d’AOMI sévère, nous recommandons d’éviter d’abaisser la pression artérielle de façon excessive afin de</a:t>
            </a: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maintenir une pression distale suffisante (Grade 1+).</a:t>
            </a:r>
          </a:p>
          <a:p>
            <a:pPr algn="l"/>
            <a:r>
              <a:rPr lang="fr-FR" sz="1800" b="1" i="0" u="none" strike="noStrike" baseline="0" dirty="0">
                <a:solidFill>
                  <a:srgbClr val="FFFFFF"/>
                </a:solidFill>
                <a:latin typeface="Calibri-Bold"/>
              </a:rPr>
              <a:t>SUITE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5309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>
            <a:extLst>
              <a:ext uri="{FF2B5EF4-FFF2-40B4-BE49-F238E27FC236}">
                <a16:creationId xmlns:a16="http://schemas.microsoft.com/office/drawing/2014/main" id="{B32FB46F-0F3A-4415-1A56-D02F0832FA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685800"/>
            <a:ext cx="9144000" cy="838200"/>
          </a:xfrm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</a:rPr>
              <a:t>Vrai ou Faux</a:t>
            </a:r>
          </a:p>
        </p:txBody>
      </p:sp>
      <p:sp>
        <p:nvSpPr>
          <p:cNvPr id="56323" name="Rectangle 1027">
            <a:extLst>
              <a:ext uri="{FF2B5EF4-FFF2-40B4-BE49-F238E27FC236}">
                <a16:creationId xmlns:a16="http://schemas.microsoft.com/office/drawing/2014/main" id="{7F6C74C2-9FDF-1905-8135-2DFEEA291F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0" y="1752600"/>
            <a:ext cx="7772400" cy="4114800"/>
          </a:xfrm>
        </p:spPr>
        <p:txBody>
          <a:bodyPr/>
          <a:lstStyle/>
          <a:p>
            <a:r>
              <a:rPr lang="fr-FR" altLang="fr-FR" dirty="0">
                <a:solidFill>
                  <a:schemeClr val="tx1"/>
                </a:solidFill>
                <a:latin typeface="Arial Black" panose="020B0A04020102020204" pitchFamily="34" charset="0"/>
              </a:rPr>
              <a:t>Une fois le diagnostic posé d’AOMI au stade 2 , 50% des patients évolueront vers un stade III ou IV.</a:t>
            </a:r>
          </a:p>
          <a:p>
            <a:r>
              <a:rPr lang="fr-FR" alt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Réponse : FAUX</a:t>
            </a:r>
            <a:r>
              <a:rPr lang="fr-FR" altLang="fr-FR" i="1" dirty="0">
                <a:solidFill>
                  <a:srgbClr val="0000FF"/>
                </a:solidFill>
              </a:rPr>
              <a:t>, l’évolution de l’AOMI n’est pas linéaire au stade II, 75% des cas de claudication évolueront vers l’amélioration ou la stabilisation du fait du traitement médical et de la correction des FDR ou après revascularisation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F690A9-9662-98BC-374E-E9896279E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Antihypertenseurs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644D423-053F-6546-3A8F-129EC5BE7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fr-FR" sz="1800" b="0" i="0" u="none" strike="noStrike" baseline="0" dirty="0">
                <a:latin typeface="Calibri" panose="020F0502020204030204" pitchFamily="34" charset="0"/>
              </a:rPr>
              <a:t>5. Nous recommandons d’adapter le traitement anti-hypertenseur aux éventuelles comorbidités (Grade 1+).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latin typeface="Calibri" panose="020F0502020204030204" pitchFamily="34" charset="0"/>
              </a:rPr>
              <a:t>6. Nous suggérons l’utilisation d’IEC ou de sartans chez tous les patients avec une hypertension et une AOMI, sauf contre-indication (Grade 2+).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highlight>
                  <a:srgbClr val="00FFFF"/>
                </a:highlight>
                <a:latin typeface="Calibri" panose="020F0502020204030204" pitchFamily="34" charset="0"/>
              </a:rPr>
              <a:t>7. Nous suggérons l’utilisation d’IEC ou de sartans chez tous les patients avec une AOMI symptomatique, sauf contre-indication (Grade 2+).</a:t>
            </a:r>
            <a:endParaRPr lang="fr-FR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27206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74" name="Rectangle 10">
            <a:extLst>
              <a:ext uri="{FF2B5EF4-FFF2-40B4-BE49-F238E27FC236}">
                <a16:creationId xmlns:a16="http://schemas.microsoft.com/office/drawing/2014/main" id="{C06C7869-3A4E-45B3-FFBE-14AB68AD7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676400"/>
            <a:ext cx="2438400" cy="4572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</a:endParaRPr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D78E0DD2-85AA-CB57-65E6-93F9BAC3B7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9144000" cy="914400"/>
          </a:xfrm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  <a:latin typeface="Comic Sans MS" panose="030F0702030302020204" pitchFamily="66" charset="0"/>
              </a:rPr>
              <a:t>Étude HOPE</a:t>
            </a:r>
            <a:endParaRPr lang="fr-FR" altLang="fr-FR" sz="3600">
              <a:latin typeface="Comic Sans MS" panose="030F0702030302020204" pitchFamily="66" charset="0"/>
            </a:endParaRPr>
          </a:p>
        </p:txBody>
      </p:sp>
      <p:sp>
        <p:nvSpPr>
          <p:cNvPr id="9221" name="Rectangle 3">
            <a:extLst>
              <a:ext uri="{FF2B5EF4-FFF2-40B4-BE49-F238E27FC236}">
                <a16:creationId xmlns:a16="http://schemas.microsoft.com/office/drawing/2014/main" id="{0C6DD1B0-25DB-0414-1587-E8C1C6EACAF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828800"/>
            <a:ext cx="8077200" cy="42672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fr-FR" altLang="fr-FR" sz="2400"/>
              <a:t>Protocole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/>
              <a:t>9541 patients (5ans)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altLang="fr-FR" sz="2000"/>
              <a:t>Ramipril v/s placebo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altLang="fr-FR" sz="2000"/>
          </a:p>
        </p:txBody>
      </p:sp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F14CA5B1-ED09-21E4-B5D1-1A212E1CCA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354138"/>
          <a:ext cx="9144000" cy="550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Diapositive" r:id="rId4" imgW="4572000" imgH="3429000" progId="PowerPoint.Slide.8">
                  <p:embed/>
                </p:oleObj>
              </mc:Choice>
              <mc:Fallback>
                <p:oleObj name="Diapositive" r:id="rId4" imgW="4572000" imgH="3429000" progId="PowerPoint.Slide.8">
                  <p:embed/>
                  <p:pic>
                    <p:nvPicPr>
                      <p:cNvPr id="9218" name="Object 2">
                        <a:extLst>
                          <a:ext uri="{FF2B5EF4-FFF2-40B4-BE49-F238E27FC236}">
                            <a16:creationId xmlns:a16="http://schemas.microsoft.com/office/drawing/2014/main" id="{F14CA5B1-ED09-21E4-B5D1-1A212E1CCA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54138"/>
                        <a:ext cx="9144000" cy="55038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71" name="Rectangle 7">
            <a:extLst>
              <a:ext uri="{FF2B5EF4-FFF2-40B4-BE49-F238E27FC236}">
                <a16:creationId xmlns:a16="http://schemas.microsoft.com/office/drawing/2014/main" id="{85928BFC-2EE0-BDB5-7D76-EE5008EC4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2143126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i="1" dirty="0">
                <a:solidFill>
                  <a:srgbClr val="FF0000"/>
                </a:solidFill>
                <a:latin typeface="Times New Roman" charset="0"/>
              </a:rPr>
              <a:t>Population &gt;55ans: ATCD Coronarien, AVC ou AOMI/ Diabétique+1FDR</a:t>
            </a:r>
          </a:p>
          <a:p>
            <a:pPr>
              <a:defRPr/>
            </a:pPr>
            <a:r>
              <a:rPr lang="fr-FR" sz="2000" b="1" i="1" dirty="0">
                <a:solidFill>
                  <a:srgbClr val="FF0000"/>
                </a:solidFill>
                <a:latin typeface="Times New Roman" charset="0"/>
              </a:rPr>
              <a:t>Avec ou sans HTA (46%)</a:t>
            </a:r>
          </a:p>
        </p:txBody>
      </p:sp>
      <p:sp>
        <p:nvSpPr>
          <p:cNvPr id="62472" name="Rectangle 8">
            <a:extLst>
              <a:ext uri="{FF2B5EF4-FFF2-40B4-BE49-F238E27FC236}">
                <a16:creationId xmlns:a16="http://schemas.microsoft.com/office/drawing/2014/main" id="{B24EDE5A-AC01-F2ED-336B-76B15CF3D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0563" y="4500563"/>
            <a:ext cx="1371600" cy="304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</a:endParaRPr>
          </a:p>
        </p:txBody>
      </p:sp>
      <p:sp>
        <p:nvSpPr>
          <p:cNvPr id="62476" name="Rectangle 12">
            <a:extLst>
              <a:ext uri="{FF2B5EF4-FFF2-40B4-BE49-F238E27FC236}">
                <a16:creationId xmlns:a16="http://schemas.microsoft.com/office/drawing/2014/main" id="{180B6974-1CFC-937C-9FDA-1D0789C42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571625"/>
            <a:ext cx="8572500" cy="642938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50000">
                <a:srgbClr val="FFFFFF"/>
              </a:gs>
              <a:gs pos="100000">
                <a:srgbClr val="66CCFF"/>
              </a:gs>
            </a:gsLst>
            <a:lin ang="5400000" scaled="1"/>
          </a:gradFill>
          <a:ln w="9525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>
              <a:latin typeface="Times New Roman" charset="0"/>
            </a:endParaRPr>
          </a:p>
        </p:txBody>
      </p:sp>
      <p:sp>
        <p:nvSpPr>
          <p:cNvPr id="62470" name="Rectangle 6">
            <a:extLst>
              <a:ext uri="{FF2B5EF4-FFF2-40B4-BE49-F238E27FC236}">
                <a16:creationId xmlns:a16="http://schemas.microsoft.com/office/drawing/2014/main" id="{B526D0EF-AB04-EA01-D181-34742B3C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524001"/>
            <a:ext cx="5905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b="1">
                <a:solidFill>
                  <a:srgbClr val="FF0000"/>
                </a:solidFill>
                <a:latin typeface="Arial" charset="0"/>
              </a:rPr>
              <a:t>9297 patients inclus; suivi à 5 ans</a:t>
            </a:r>
          </a:p>
        </p:txBody>
      </p:sp>
      <p:sp>
        <p:nvSpPr>
          <p:cNvPr id="62469" name="Rectangle 5">
            <a:extLst>
              <a:ext uri="{FF2B5EF4-FFF2-40B4-BE49-F238E27FC236}">
                <a16:creationId xmlns:a16="http://schemas.microsoft.com/office/drawing/2014/main" id="{ED6F1093-C93B-74E5-299D-68026E4B4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3048001"/>
            <a:ext cx="23749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i="1">
                <a:solidFill>
                  <a:srgbClr val="00FF00"/>
                </a:solidFill>
                <a:latin typeface="Arial Black" pitchFamily="34" charset="0"/>
              </a:rPr>
              <a:t>NEJM 2000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1270EE-72D9-6FC4-93A5-601BFA1BA6E9}"/>
              </a:ext>
            </a:extLst>
          </p:cNvPr>
          <p:cNvSpPr/>
          <p:nvPr/>
        </p:nvSpPr>
        <p:spPr>
          <a:xfrm>
            <a:off x="1524000" y="6643688"/>
            <a:ext cx="3714750" cy="277812"/>
          </a:xfrm>
          <a:prstGeom prst="rect">
            <a:avLst/>
          </a:prstGeom>
          <a:solidFill>
            <a:srgbClr val="000000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fr-FR" sz="1200" b="1" i="1" u="sng" dirty="0" err="1">
                <a:latin typeface="Times New Roman" charset="0"/>
              </a:rPr>
              <a:t>H</a:t>
            </a:r>
            <a:r>
              <a:rPr lang="fr-FR" sz="1200" b="1" i="1" dirty="0" err="1">
                <a:latin typeface="Times New Roman" charset="0"/>
              </a:rPr>
              <a:t>eart</a:t>
            </a:r>
            <a:r>
              <a:rPr lang="fr-FR" sz="1200" b="1" i="1" dirty="0">
                <a:latin typeface="Times New Roman" charset="0"/>
              </a:rPr>
              <a:t> </a:t>
            </a:r>
            <a:r>
              <a:rPr lang="fr-FR" sz="1200" b="1" i="1" u="sng" dirty="0" err="1">
                <a:latin typeface="Times New Roman" charset="0"/>
              </a:rPr>
              <a:t>O</a:t>
            </a:r>
            <a:r>
              <a:rPr lang="fr-FR" sz="1200" b="1" i="1" dirty="0" err="1">
                <a:latin typeface="Times New Roman" charset="0"/>
              </a:rPr>
              <a:t>utcomes</a:t>
            </a:r>
            <a:r>
              <a:rPr lang="fr-FR" sz="1200" b="1" i="1" dirty="0">
                <a:latin typeface="Times New Roman" charset="0"/>
              </a:rPr>
              <a:t> </a:t>
            </a:r>
            <a:r>
              <a:rPr lang="fr-FR" sz="1200" b="1" i="1" u="sng" dirty="0" err="1">
                <a:latin typeface="Times New Roman" charset="0"/>
              </a:rPr>
              <a:t>P</a:t>
            </a:r>
            <a:r>
              <a:rPr lang="fr-FR" sz="1200" b="1" i="1" dirty="0" err="1">
                <a:latin typeface="Times New Roman" charset="0"/>
              </a:rPr>
              <a:t>revention</a:t>
            </a:r>
            <a:r>
              <a:rPr lang="fr-FR" sz="1200" b="1" i="1" dirty="0">
                <a:latin typeface="Times New Roman" charset="0"/>
              </a:rPr>
              <a:t> </a:t>
            </a:r>
            <a:r>
              <a:rPr lang="fr-FR" sz="1200" b="1" i="1" u="sng" dirty="0">
                <a:latin typeface="Times New Roman" charset="0"/>
              </a:rPr>
              <a:t>E</a:t>
            </a:r>
            <a:r>
              <a:rPr lang="fr-FR" sz="1200" b="1" i="1" dirty="0">
                <a:latin typeface="Times New Roman" charset="0"/>
              </a:rPr>
              <a:t>valuation, NEJM 2000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3BF99CB9-A8DE-81E9-0A82-A34ACFE19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8991600" cy="1143000"/>
          </a:xfrm>
        </p:spPr>
        <p:txBody>
          <a:bodyPr/>
          <a:lstStyle/>
          <a:p>
            <a:r>
              <a:rPr lang="fr-FR" altLang="fr-FR" sz="3600">
                <a:latin typeface="Comic Sans MS" panose="030F0702030302020204" pitchFamily="66" charset="0"/>
              </a:rPr>
              <a:t>Étude HOPE</a:t>
            </a:r>
            <a:endParaRPr lang="fr-FR" altLang="fr-FR" sz="3600"/>
          </a:p>
        </p:txBody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E916566F-4841-9517-6D9B-05DC5ADB6E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5500" y="928688"/>
            <a:ext cx="7848600" cy="4343400"/>
          </a:xfrm>
        </p:spPr>
        <p:txBody>
          <a:bodyPr/>
          <a:lstStyle/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fr-FR" b="1">
                <a:latin typeface="Comic Sans MS" panose="030F0702030302020204" pitchFamily="66" charset="0"/>
              </a:rPr>
              <a:t>Chez le patient à haut risque CV, le </a:t>
            </a:r>
            <a:r>
              <a:rPr lang="fr-FR" altLang="fr-FR" b="1">
                <a:latin typeface="Comic Sans MS" panose="030F0702030302020204" pitchFamily="66" charset="0"/>
              </a:rPr>
              <a:t>R</a:t>
            </a:r>
            <a:r>
              <a:rPr lang="en-US" altLang="fr-FR" b="1">
                <a:latin typeface="Comic Sans MS" panose="030F0702030302020204" pitchFamily="66" charset="0"/>
              </a:rPr>
              <a:t>amipril:</a:t>
            </a:r>
            <a:endParaRPr lang="fr-FR" altLang="fr-FR" b="1">
              <a:latin typeface="Comic Sans MS" panose="030F0702030302020204" pitchFamily="66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fr-FR" b="1">
              <a:latin typeface="Comic Sans MS" panose="030F0702030302020204" pitchFamily="66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b="1">
                <a:latin typeface="Comic Sans MS" panose="030F0702030302020204" pitchFamily="66" charset="0"/>
                <a:cs typeface="Times New Roman" panose="02020603050405020304" pitchFamily="18" charset="0"/>
                <a:sym typeface="Monotype Sorts" pitchFamily="2" charset="2"/>
              </a:rPr>
              <a:t></a:t>
            </a:r>
            <a:r>
              <a:rPr lang="fr-FR" altLang="fr-FR" b="1">
                <a:latin typeface="Comic Sans MS" panose="030F0702030302020204" pitchFamily="66" charset="0"/>
              </a:rPr>
              <a:t> de 17% la mortalité globale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b="1">
              <a:latin typeface="Comic Sans MS" panose="030F0702030302020204" pitchFamily="66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b="1">
                <a:latin typeface="Comic Sans MS" panose="030F0702030302020204" pitchFamily="66" charset="0"/>
                <a:cs typeface="Times New Roman" panose="02020603050405020304" pitchFamily="18" charset="0"/>
                <a:sym typeface="Monotype Sorts" pitchFamily="2" charset="2"/>
              </a:rPr>
              <a:t></a:t>
            </a:r>
            <a:r>
              <a:rPr lang="en-US" altLang="fr-FR" b="1">
                <a:latin typeface="Comic Sans MS" panose="030F0702030302020204" pitchFamily="66" charset="0"/>
              </a:rPr>
              <a:t> de 25% les décès d’origine CV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b="1">
              <a:latin typeface="Comic Sans MS" panose="030F0702030302020204" pitchFamily="66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b="1">
                <a:latin typeface="Comic Sans MS" panose="030F0702030302020204" pitchFamily="66" charset="0"/>
                <a:cs typeface="Times New Roman" panose="02020603050405020304" pitchFamily="18" charset="0"/>
                <a:sym typeface="Monotype Sorts" pitchFamily="2" charset="2"/>
              </a:rPr>
              <a:t></a:t>
            </a:r>
            <a:r>
              <a:rPr lang="en-US" altLang="fr-FR" b="1">
                <a:latin typeface="Comic Sans MS" panose="030F0702030302020204" pitchFamily="66" charset="0"/>
              </a:rPr>
              <a:t> de 32% le risque d’AVC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fr-FR" altLang="fr-FR" b="1">
              <a:latin typeface="Comic Sans MS" panose="030F0702030302020204" pitchFamily="66" charset="0"/>
            </a:endParaRP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r-FR" altLang="fr-FR" b="1">
                <a:latin typeface="Comic Sans MS" panose="030F0702030302020204" pitchFamily="66" charset="0"/>
                <a:cs typeface="Times New Roman" panose="02020603050405020304" pitchFamily="18" charset="0"/>
                <a:sym typeface="Monotype Sorts" pitchFamily="2" charset="2"/>
              </a:rPr>
              <a:t></a:t>
            </a:r>
            <a:r>
              <a:rPr lang="fr-FR" altLang="fr-FR" b="1">
                <a:latin typeface="Comic Sans MS" panose="030F0702030302020204" pitchFamily="66" charset="0"/>
              </a:rPr>
              <a:t> de 20% le risque d’IDM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fr-FR" b="1">
              <a:latin typeface="Comic Sans MS" panose="030F0702030302020204" pitchFamily="66" charset="0"/>
            </a:endParaRPr>
          </a:p>
        </p:txBody>
      </p:sp>
      <p:sp>
        <p:nvSpPr>
          <p:cNvPr id="66565" name="Text Box 5">
            <a:extLst>
              <a:ext uri="{FF2B5EF4-FFF2-40B4-BE49-F238E27FC236}">
                <a16:creationId xmlns:a16="http://schemas.microsoft.com/office/drawing/2014/main" id="{53979628-FAEC-AE08-7EDC-6E2743BC8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3" y="6000750"/>
            <a:ext cx="63309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fr-FR">
              <a:latin typeface="Times New Roman" charset="0"/>
            </a:endParaRP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E2BF03E9-BCBD-2786-D2BC-92BCAF61A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461125"/>
            <a:ext cx="3259138" cy="261938"/>
          </a:xfrm>
          <a:prstGeom prst="rect">
            <a:avLst/>
          </a:prstGeom>
          <a:noFill/>
          <a:ln w="9525">
            <a:solidFill>
              <a:schemeClr val="accent4">
                <a:lumMod val="10000"/>
              </a:scheme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100" b="1" i="1" u="sng" dirty="0" err="1">
                <a:latin typeface="Times New Roman" charset="0"/>
              </a:rPr>
              <a:t>H</a:t>
            </a:r>
            <a:r>
              <a:rPr lang="fr-FR" sz="1100" b="1" i="1" dirty="0" err="1">
                <a:latin typeface="Times New Roman" charset="0"/>
              </a:rPr>
              <a:t>eart</a:t>
            </a:r>
            <a:r>
              <a:rPr lang="fr-FR" sz="1100" b="1" i="1" dirty="0">
                <a:latin typeface="Times New Roman" charset="0"/>
              </a:rPr>
              <a:t> </a:t>
            </a:r>
            <a:r>
              <a:rPr lang="fr-FR" sz="1100" b="1" i="1" u="sng" dirty="0" err="1">
                <a:latin typeface="Times New Roman" charset="0"/>
              </a:rPr>
              <a:t>O</a:t>
            </a:r>
            <a:r>
              <a:rPr lang="fr-FR" sz="1100" b="1" i="1" dirty="0" err="1">
                <a:latin typeface="Times New Roman" charset="0"/>
              </a:rPr>
              <a:t>utcomes</a:t>
            </a:r>
            <a:r>
              <a:rPr lang="fr-FR" sz="1100" b="1" i="1" dirty="0">
                <a:latin typeface="Times New Roman" charset="0"/>
              </a:rPr>
              <a:t> </a:t>
            </a:r>
            <a:r>
              <a:rPr lang="fr-FR" sz="1100" b="1" i="1" u="sng" dirty="0" err="1">
                <a:latin typeface="Times New Roman" charset="0"/>
              </a:rPr>
              <a:t>P</a:t>
            </a:r>
            <a:r>
              <a:rPr lang="fr-FR" sz="1100" b="1" i="1" dirty="0" err="1">
                <a:latin typeface="Times New Roman" charset="0"/>
              </a:rPr>
              <a:t>revention</a:t>
            </a:r>
            <a:r>
              <a:rPr lang="fr-FR" sz="1100" b="1" i="1" dirty="0">
                <a:latin typeface="Times New Roman" charset="0"/>
              </a:rPr>
              <a:t> </a:t>
            </a:r>
            <a:r>
              <a:rPr lang="fr-FR" sz="1100" b="1" i="1" u="sng" dirty="0">
                <a:latin typeface="Times New Roman" charset="0"/>
              </a:rPr>
              <a:t>E</a:t>
            </a:r>
            <a:r>
              <a:rPr lang="fr-FR" sz="1100" b="1" i="1" dirty="0">
                <a:latin typeface="Times New Roman" charset="0"/>
              </a:rPr>
              <a:t>valuation, NEJM 2000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EAEF0A-4C80-0DC5-ACD2-8DCB81559C0D}"/>
              </a:ext>
            </a:extLst>
          </p:cNvPr>
          <p:cNvSpPr/>
          <p:nvPr/>
        </p:nvSpPr>
        <p:spPr>
          <a:xfrm>
            <a:off x="1524000" y="4929189"/>
            <a:ext cx="9144000" cy="590931"/>
          </a:xfrm>
          <a:prstGeom prst="rect">
            <a:avLst/>
          </a:prstGeom>
          <a:solidFill>
            <a:srgbClr val="00B050"/>
          </a:solidFill>
          <a:ln>
            <a:solidFill>
              <a:schemeClr val="accent4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marL="182563" algn="ctr" eaLnBrk="0" hangingPunct="0">
              <a:lnSpc>
                <a:spcPct val="90000"/>
              </a:lnSpc>
              <a:tabLst>
                <a:tab pos="766763" algn="l"/>
              </a:tabLst>
              <a:defRPr/>
            </a:pPr>
            <a:r>
              <a:rPr lang="en-US" b="1" dirty="0">
                <a:latin typeface="Comic Sans MS" pitchFamily="66" charset="0"/>
              </a:rPr>
              <a:t>La </a:t>
            </a:r>
            <a:r>
              <a:rPr lang="en-US" b="1" dirty="0" err="1">
                <a:latin typeface="Comic Sans MS" pitchFamily="66" charset="0"/>
              </a:rPr>
              <a:t>baisse</a:t>
            </a:r>
            <a:r>
              <a:rPr lang="en-US" b="1" dirty="0">
                <a:latin typeface="Comic Sans MS" pitchFamily="66" charset="0"/>
              </a:rPr>
              <a:t> de PA </a:t>
            </a:r>
            <a:r>
              <a:rPr lang="en-US" b="1" dirty="0" err="1">
                <a:latin typeface="Comic Sans MS" pitchFamily="66" charset="0"/>
              </a:rPr>
              <a:t>est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n-US" b="1" dirty="0" err="1">
                <a:latin typeface="Comic Sans MS" pitchFamily="66" charset="0"/>
              </a:rPr>
              <a:t>insuffisante</a:t>
            </a:r>
            <a:r>
              <a:rPr lang="en-US" b="1" dirty="0">
                <a:latin typeface="Comic Sans MS" pitchFamily="66" charset="0"/>
              </a:rPr>
              <a:t> pour </a:t>
            </a:r>
            <a:r>
              <a:rPr lang="en-US" b="1" dirty="0" err="1">
                <a:latin typeface="Comic Sans MS" pitchFamily="66" charset="0"/>
              </a:rPr>
              <a:t>pouvoir</a:t>
            </a:r>
            <a:r>
              <a:rPr lang="en-US" b="1" dirty="0">
                <a:latin typeface="Comic Sans MS" pitchFamily="66" charset="0"/>
              </a:rPr>
              <a:t> </a:t>
            </a:r>
            <a:r>
              <a:rPr lang="en-US" b="1" dirty="0" err="1">
                <a:latin typeface="Comic Sans MS" pitchFamily="66" charset="0"/>
              </a:rPr>
              <a:t>expliquer</a:t>
            </a:r>
            <a:endParaRPr lang="fr-FR" b="1" dirty="0">
              <a:latin typeface="Comic Sans MS" pitchFamily="66" charset="0"/>
            </a:endParaRPr>
          </a:p>
          <a:p>
            <a:pPr marL="182563" algn="ctr" eaLnBrk="0" hangingPunct="0">
              <a:lnSpc>
                <a:spcPct val="90000"/>
              </a:lnSpc>
              <a:tabLst>
                <a:tab pos="766763" algn="l"/>
              </a:tabLst>
              <a:defRPr/>
            </a:pPr>
            <a:r>
              <a:rPr lang="fr-FR" b="1" dirty="0">
                <a:latin typeface="Comic Sans MS" pitchFamily="66" charset="0"/>
              </a:rPr>
              <a:t>  </a:t>
            </a:r>
            <a:r>
              <a:rPr lang="en-US" b="1" dirty="0">
                <a:latin typeface="Comic Sans MS" pitchFamily="66" charset="0"/>
              </a:rPr>
              <a:t>en </a:t>
            </a:r>
            <a:r>
              <a:rPr lang="en-US" b="1" dirty="0" err="1">
                <a:latin typeface="Comic Sans MS" pitchFamily="66" charset="0"/>
              </a:rPr>
              <a:t>soit</a:t>
            </a:r>
            <a:r>
              <a:rPr lang="en-US" b="1" dirty="0">
                <a:latin typeface="Comic Sans MS" pitchFamily="66" charset="0"/>
              </a:rPr>
              <a:t> le </a:t>
            </a:r>
            <a:r>
              <a:rPr lang="en-US" b="1" dirty="0" err="1">
                <a:latin typeface="Comic Sans MS" pitchFamily="66" charset="0"/>
              </a:rPr>
              <a:t>bénéfice</a:t>
            </a:r>
            <a:r>
              <a:rPr lang="en-US" b="1" dirty="0">
                <a:latin typeface="Comic Sans MS" pitchFamily="66" charset="0"/>
              </a:rPr>
              <a:t> de </a:t>
            </a:r>
            <a:r>
              <a:rPr lang="en-US" b="1" dirty="0" err="1">
                <a:latin typeface="Comic Sans MS" pitchFamily="66" charset="0"/>
              </a:rPr>
              <a:t>morbi-mortalité</a:t>
            </a:r>
            <a:endParaRPr lang="fr-FR" b="1" dirty="0">
              <a:latin typeface="Comic Sans MS" pitchFamily="66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A722120-1CB3-F92B-507F-EB19CE6B4317}"/>
              </a:ext>
            </a:extLst>
          </p:cNvPr>
          <p:cNvSpPr txBox="1"/>
          <p:nvPr/>
        </p:nvSpPr>
        <p:spPr>
          <a:xfrm>
            <a:off x="3381357" y="5857892"/>
            <a:ext cx="4309193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dirty="0">
                <a:latin typeface="Comic Sans MS" pitchFamily="66" charset="0"/>
              </a:rPr>
              <a:t>Diminution progression athérosclérose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>
            <a:extLst>
              <a:ext uri="{FF2B5EF4-FFF2-40B4-BE49-F238E27FC236}">
                <a16:creationId xmlns:a16="http://schemas.microsoft.com/office/drawing/2014/main" id="{7F472947-127B-0BB4-49E9-8866ED21D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fr-FR" altLang="fr-FR">
                <a:solidFill>
                  <a:schemeClr val="tx1"/>
                </a:solidFill>
                <a:latin typeface="Comic Sans MS" panose="030F0702030302020204" pitchFamily="66" charset="0"/>
              </a:rPr>
              <a:t>Étude </a:t>
            </a:r>
            <a:r>
              <a:rPr lang="en-US" altLang="fr-FR">
                <a:solidFill>
                  <a:schemeClr val="tx1"/>
                </a:solidFill>
                <a:latin typeface="Comic Sans MS" panose="030F0702030302020204" pitchFamily="66" charset="0"/>
              </a:rPr>
              <a:t>OSTERGREN </a:t>
            </a:r>
            <a:br>
              <a:rPr lang="fr-FR" altLang="fr-FR">
                <a:solidFill>
                  <a:schemeClr val="bg1"/>
                </a:solidFill>
              </a:rPr>
            </a:br>
            <a:endParaRPr lang="fr-FR" altLang="fr-FR" sz="3600">
              <a:solidFill>
                <a:schemeClr val="bg1"/>
              </a:solidFill>
            </a:endParaRP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F4BE85F1-5AF3-23A1-4F5B-F9F2EC0832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5500" y="1143001"/>
            <a:ext cx="7772400" cy="12858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000">
                <a:latin typeface="Comic Sans MS" panose="030F0702030302020204" pitchFamily="66" charset="0"/>
              </a:rPr>
              <a:t>8986 patients ont eu un calcul de l’IPS à l’inclusion dans HOPE</a:t>
            </a:r>
          </a:p>
          <a:p>
            <a:pPr lvl="2">
              <a:lnSpc>
                <a:spcPct val="90000"/>
              </a:lnSpc>
            </a:pPr>
            <a:r>
              <a:rPr lang="fr-FR" altLang="fr-FR" sz="1800">
                <a:latin typeface="Comic Sans MS" panose="030F0702030302020204" pitchFamily="66" charset="0"/>
              </a:rPr>
              <a:t>                  </a:t>
            </a:r>
            <a:r>
              <a:rPr lang="fr-FR" altLang="fr-FR" sz="1800" b="1">
                <a:latin typeface="Comic Sans MS" panose="030F0702030302020204" pitchFamily="66" charset="0"/>
              </a:rPr>
              <a:t>Pour 5887       IPS </a:t>
            </a:r>
            <a:r>
              <a:rPr lang="fr-FR" altLang="fr-FR" sz="1800" b="1">
                <a:latin typeface="Comic Sans MS" panose="030F0702030302020204" pitchFamily="66" charset="0"/>
                <a:cs typeface="Tahoma" panose="020B0604030504040204" pitchFamily="34" charset="0"/>
              </a:rPr>
              <a:t>&gt; 0,9</a:t>
            </a:r>
            <a:r>
              <a:rPr lang="fr-FR" altLang="fr-FR" sz="1800">
                <a:latin typeface="Comic Sans MS" panose="030F0702030302020204" pitchFamily="66" charset="0"/>
                <a:cs typeface="Tahoma" panose="020B0604030504040204" pitchFamily="34" charset="0"/>
              </a:rPr>
              <a:t>		</a:t>
            </a:r>
          </a:p>
          <a:p>
            <a:pPr lvl="2">
              <a:lnSpc>
                <a:spcPct val="90000"/>
              </a:lnSpc>
            </a:pPr>
            <a:r>
              <a:rPr lang="fr-FR" altLang="fr-FR" sz="1800">
                <a:latin typeface="Comic Sans MS" panose="030F0702030302020204" pitchFamily="66" charset="0"/>
              </a:rPr>
              <a:t>                  </a:t>
            </a:r>
            <a:r>
              <a:rPr lang="fr-FR" altLang="fr-FR" sz="1800" b="1">
                <a:latin typeface="Comic Sans MS" panose="030F0702030302020204" pitchFamily="66" charset="0"/>
              </a:rPr>
              <a:t>Pour 3099       IPS  </a:t>
            </a:r>
            <a:r>
              <a:rPr lang="fr-FR" altLang="fr-FR" sz="1800" b="1" u="sng">
                <a:latin typeface="Comic Sans MS" panose="030F0702030302020204" pitchFamily="66" charset="0"/>
              </a:rPr>
              <a:t>&lt; </a:t>
            </a:r>
            <a:r>
              <a:rPr lang="en-US" altLang="fr-FR" sz="1800" b="1">
                <a:latin typeface="Comic Sans MS" panose="030F0702030302020204" pitchFamily="66" charset="0"/>
              </a:rPr>
              <a:t>0,9</a:t>
            </a:r>
            <a:r>
              <a:rPr lang="en-US" altLang="fr-FR" sz="1800">
                <a:latin typeface="Comic Sans MS" panose="030F0702030302020204" pitchFamily="66" charset="0"/>
              </a:rPr>
              <a:t> </a:t>
            </a:r>
            <a:endParaRPr lang="fr-FR" altLang="fr-FR">
              <a:latin typeface="Comic Sans MS" panose="030F0702030302020204" pitchFamily="66" charset="0"/>
            </a:endParaRPr>
          </a:p>
        </p:txBody>
      </p:sp>
      <p:graphicFrame>
        <p:nvGraphicFramePr>
          <p:cNvPr id="10242" name="Object 2">
            <a:extLst>
              <a:ext uri="{FF2B5EF4-FFF2-40B4-BE49-F238E27FC236}">
                <a16:creationId xmlns:a16="http://schemas.microsoft.com/office/drawing/2014/main" id="{2DEC9AA1-8AB4-28B1-B1AB-ED956244E9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2626" y="2500313"/>
          <a:ext cx="8010525" cy="381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Feuille de calcul" r:id="rId3" imgW="8096670" imgH="3857820" progId="Excel.Sheet.8">
                  <p:embed/>
                </p:oleObj>
              </mc:Choice>
              <mc:Fallback>
                <p:oleObj name="Feuille de calcul" r:id="rId3" imgW="8096670" imgH="3857820" progId="Excel.Sheet.8">
                  <p:embed/>
                  <p:pic>
                    <p:nvPicPr>
                      <p:cNvPr id="10242" name="Object 2">
                        <a:extLst>
                          <a:ext uri="{FF2B5EF4-FFF2-40B4-BE49-F238E27FC236}">
                            <a16:creationId xmlns:a16="http://schemas.microsoft.com/office/drawing/2014/main" id="{2DEC9AA1-8AB4-28B1-B1AB-ED956244E9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2626" y="2500313"/>
                        <a:ext cx="8010525" cy="381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25" name="Rectangle 5">
            <a:extLst>
              <a:ext uri="{FF2B5EF4-FFF2-40B4-BE49-F238E27FC236}">
                <a16:creationId xmlns:a16="http://schemas.microsoft.com/office/drawing/2014/main" id="{5F6F5C00-1A01-F079-5EA6-13E1CEC10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1" y="6461126"/>
            <a:ext cx="2982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b="1" i="1" dirty="0">
                <a:latin typeface="Times New Roman" charset="0"/>
              </a:rPr>
              <a:t>Europ </a:t>
            </a:r>
            <a:r>
              <a:rPr lang="fr-FR" sz="2000" b="1" i="1" dirty="0" err="1">
                <a:latin typeface="Times New Roman" charset="0"/>
              </a:rPr>
              <a:t>Heart</a:t>
            </a:r>
            <a:r>
              <a:rPr lang="fr-FR" sz="2000" b="1" i="1" dirty="0">
                <a:latin typeface="Times New Roman" charset="0"/>
              </a:rPr>
              <a:t> Journal 2004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6169D8F0-7807-7952-E3FA-42B8699C956A}"/>
              </a:ext>
            </a:extLst>
          </p:cNvPr>
          <p:cNvSpPr/>
          <p:nvPr/>
        </p:nvSpPr>
        <p:spPr bwMode="auto">
          <a:xfrm>
            <a:off x="5881688" y="4857751"/>
            <a:ext cx="785812" cy="500063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E8B2819-0C38-6C16-08C2-22436BC1DCB1}"/>
              </a:ext>
            </a:extLst>
          </p:cNvPr>
          <p:cNvSpPr/>
          <p:nvPr/>
        </p:nvSpPr>
        <p:spPr bwMode="auto">
          <a:xfrm>
            <a:off x="7239001" y="4857751"/>
            <a:ext cx="785813" cy="500063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D084A1D7-E335-3BE8-BD7C-1F1D87D10716}"/>
              </a:ext>
            </a:extLst>
          </p:cNvPr>
          <p:cNvSpPr/>
          <p:nvPr/>
        </p:nvSpPr>
        <p:spPr bwMode="auto">
          <a:xfrm>
            <a:off x="8667751" y="4857751"/>
            <a:ext cx="785813" cy="500063"/>
          </a:xfrm>
          <a:prstGeom prst="ellips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5B6A12F3-65E7-603B-BBD2-88CFD1BCAF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3048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altLang="fr-FR">
                <a:solidFill>
                  <a:schemeClr val="tx1"/>
                </a:solidFill>
                <a:latin typeface="Comic Sans MS" panose="030F0702030302020204" pitchFamily="66" charset="0"/>
              </a:rPr>
              <a:t>Étude </a:t>
            </a:r>
            <a:r>
              <a:rPr lang="en-US" altLang="fr-FR">
                <a:solidFill>
                  <a:schemeClr val="tx1"/>
                </a:solidFill>
                <a:latin typeface="Comic Sans MS" panose="030F0702030302020204" pitchFamily="66" charset="0"/>
              </a:rPr>
              <a:t>OSTERGREN </a:t>
            </a:r>
            <a:br>
              <a:rPr lang="fr-FR" altLang="fr-FR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fr-FR" altLang="fr-FR" sz="3600">
              <a:latin typeface="Comic Sans MS" panose="030F0702030302020204" pitchFamily="66" charset="0"/>
            </a:endParaRPr>
          </a:p>
        </p:txBody>
      </p:sp>
      <p:sp>
        <p:nvSpPr>
          <p:cNvPr id="73731" name="Rectangle 7">
            <a:extLst>
              <a:ext uri="{FF2B5EF4-FFF2-40B4-BE49-F238E27FC236}">
                <a16:creationId xmlns:a16="http://schemas.microsoft.com/office/drawing/2014/main" id="{3E5145D5-143C-1165-25A9-66195069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1524000"/>
            <a:ext cx="8382000" cy="43434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2400" b="1" u="sng"/>
              <a:t>Conclusions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fr-FR" altLang="fr-FR" sz="2000" b="1">
                <a:latin typeface="Comic Sans MS" panose="030F0702030302020204" pitchFamily="66" charset="0"/>
              </a:rPr>
              <a:t>L’IPS a une valeur   prédictive très forte d’évènements CV et même de mortalité toutes causes.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altLang="fr-FR" sz="2000" b="1">
              <a:latin typeface="Comic Sans MS" panose="030F0702030302020204" pitchFamily="66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altLang="fr-FR" sz="2000" b="1">
              <a:latin typeface="Comic Sans MS" panose="030F0702030302020204" pitchFamily="66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altLang="fr-FR" sz="2000">
                <a:latin typeface="Comic Sans MS" panose="030F0702030302020204" pitchFamily="66" charset="0"/>
              </a:rPr>
              <a:t>Patients n'ayant pas de signe clinique d'artérite =&gt;bénéficier précocement d'un traitement par Triatec (IPS&lt;0.9).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altLang="fr-FR" sz="2000"/>
          </a:p>
          <a:p>
            <a:pPr lvl="1" algn="ctr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fr-FR" sz="2000" b="1" i="1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endParaRPr lang="fr-FR" altLang="fr-FR">
              <a:solidFill>
                <a:schemeClr val="bg1"/>
              </a:solidFill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76A9EB2-49FB-764B-FA4A-E9C273839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461126"/>
            <a:ext cx="3352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i="1" dirty="0">
                <a:latin typeface="Times New Roman" charset="0"/>
              </a:rPr>
              <a:t>Europ </a:t>
            </a:r>
            <a:r>
              <a:rPr lang="fr-FR" sz="2000" b="1" i="1" dirty="0" err="1">
                <a:latin typeface="Times New Roman" charset="0"/>
              </a:rPr>
              <a:t>Heart</a:t>
            </a:r>
            <a:r>
              <a:rPr lang="fr-FR" sz="2000" b="1" i="1" dirty="0">
                <a:latin typeface="Times New Roman" charset="0"/>
              </a:rPr>
              <a:t> Journal 2004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A07F00-28CF-36B0-CF4C-2296F490312D}"/>
              </a:ext>
            </a:extLst>
          </p:cNvPr>
          <p:cNvSpPr txBox="1"/>
          <p:nvPr/>
        </p:nvSpPr>
        <p:spPr>
          <a:xfrm>
            <a:off x="1881188" y="4786313"/>
            <a:ext cx="8572500" cy="1016000"/>
          </a:xfrm>
          <a:prstGeom prst="rect">
            <a:avLst/>
          </a:prstGeom>
          <a:noFill/>
          <a:ln>
            <a:solidFill>
              <a:schemeClr val="accent4">
                <a:lumMod val="1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dirty="0">
                <a:latin typeface="Comic Sans MS" pitchFamily="66" charset="0"/>
              </a:rPr>
              <a:t>Le </a:t>
            </a:r>
            <a:r>
              <a:rPr lang="en-US" sz="2000" b="1" i="1" dirty="0" err="1">
                <a:latin typeface="Comic Sans MS" pitchFamily="66" charset="0"/>
              </a:rPr>
              <a:t>bénéfice</a:t>
            </a:r>
            <a:r>
              <a:rPr lang="en-US" sz="2000" b="1" i="1" dirty="0">
                <a:latin typeface="Comic Sans MS" pitchFamily="66" charset="0"/>
              </a:rPr>
              <a:t> </a:t>
            </a:r>
            <a:r>
              <a:rPr lang="en-US" sz="2000" b="1" i="1" dirty="0" err="1">
                <a:latin typeface="Comic Sans MS" pitchFamily="66" charset="0"/>
              </a:rPr>
              <a:t>absolu</a:t>
            </a:r>
            <a:r>
              <a:rPr lang="en-US" sz="2000" b="1" i="1" dirty="0">
                <a:latin typeface="Comic Sans MS" pitchFamily="66" charset="0"/>
              </a:rPr>
              <a:t> des patients </a:t>
            </a:r>
            <a:r>
              <a:rPr lang="en-US" sz="2000" b="1" i="1" dirty="0" err="1">
                <a:latin typeface="Comic Sans MS" pitchFamily="66" charset="0"/>
              </a:rPr>
              <a:t>présentant</a:t>
            </a:r>
            <a:r>
              <a:rPr lang="en-US" sz="2000" b="1" i="1" dirty="0">
                <a:latin typeface="Comic Sans MS" pitchFamily="66" charset="0"/>
              </a:rPr>
              <a:t> un IPS </a:t>
            </a:r>
            <a:r>
              <a:rPr lang="en-US" sz="2000" b="1" i="1" u="sng" dirty="0">
                <a:latin typeface="Comic Sans MS" pitchFamily="66" charset="0"/>
              </a:rPr>
              <a:t>&lt; </a:t>
            </a:r>
            <a:r>
              <a:rPr lang="en-US" sz="2000" b="1" i="1" dirty="0">
                <a:latin typeface="Comic Sans MS" pitchFamily="66" charset="0"/>
              </a:rPr>
              <a:t>0,9 </a:t>
            </a:r>
            <a:r>
              <a:rPr lang="en-US" sz="2000" b="1" i="1" dirty="0" err="1">
                <a:latin typeface="Comic Sans MS" pitchFamily="66" charset="0"/>
              </a:rPr>
              <a:t>est</a:t>
            </a:r>
            <a:r>
              <a:rPr lang="en-US" sz="2000" b="1" i="1" dirty="0">
                <a:latin typeface="Comic Sans MS" pitchFamily="66" charset="0"/>
              </a:rPr>
              <a:t> de plus de 50 </a:t>
            </a:r>
            <a:r>
              <a:rPr lang="en-US" sz="2000" b="1" i="1" dirty="0" err="1">
                <a:latin typeface="Comic Sans MS" pitchFamily="66" charset="0"/>
              </a:rPr>
              <a:t>évènements</a:t>
            </a:r>
            <a:r>
              <a:rPr lang="en-US" sz="2000" b="1" i="1" dirty="0">
                <a:latin typeface="Comic Sans MS" pitchFamily="66" charset="0"/>
              </a:rPr>
              <a:t> </a:t>
            </a:r>
            <a:r>
              <a:rPr lang="en-US" sz="2000" b="1" i="1" dirty="0" err="1">
                <a:latin typeface="Comic Sans MS" pitchFamily="66" charset="0"/>
              </a:rPr>
              <a:t>évités</a:t>
            </a:r>
            <a:r>
              <a:rPr lang="en-US" sz="2000" b="1" i="1" dirty="0">
                <a:latin typeface="Comic Sans MS" pitchFamily="66" charset="0"/>
              </a:rPr>
              <a:t> pour 1000 patients </a:t>
            </a:r>
            <a:r>
              <a:rPr lang="en-US" sz="2000" b="1" i="1" dirty="0" err="1">
                <a:latin typeface="Comic Sans MS" pitchFamily="66" charset="0"/>
              </a:rPr>
              <a:t>traités</a:t>
            </a:r>
            <a:r>
              <a:rPr lang="en-US" sz="2000" b="1" i="1" dirty="0">
                <a:latin typeface="Comic Sans MS" pitchFamily="66" charset="0"/>
              </a:rPr>
              <a:t> par </a:t>
            </a:r>
            <a:r>
              <a:rPr lang="en-US" sz="2000" b="1" i="1" dirty="0" err="1">
                <a:latin typeface="Comic Sans MS" pitchFamily="66" charset="0"/>
              </a:rPr>
              <a:t>Triatec</a:t>
            </a:r>
            <a:r>
              <a:rPr lang="en-US" sz="2000" b="1" i="1" dirty="0">
                <a:latin typeface="Comic Sans MS" pitchFamily="66" charset="0"/>
              </a:rPr>
              <a:t>®</a:t>
            </a:r>
            <a:endParaRPr lang="fr-FR" sz="2000" dirty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5804A6-DDC2-8C62-C056-C7F56078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Contrôle du diabète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2DCCB0-077F-75EF-1F50-158C81BD3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AutoNum type="arabicPeriod"/>
            </a:pPr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Nous recommandons de maintenir l’HbA1c en-dessous de 7 % (Grade 1+).</a:t>
            </a:r>
          </a:p>
          <a:p>
            <a:pPr marL="342900" indent="-342900" algn="l">
              <a:buAutoNum type="arabicPeriod"/>
            </a:pPr>
            <a:endParaRPr lang="fr-FR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2. Nous recommandons d’adapter les valeurs-cibles d’HbA1c en fonction de la durée du diabète, des comorbidités et de l’âge, en évitant les hypoglycémies (Grade 1+).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3. Nous suggérons les auto-contrôles ou le monitoring glycémiques (Grade 2+).</a:t>
            </a:r>
          </a:p>
          <a:p>
            <a:pPr marL="0" indent="0" algn="l">
              <a:buNone/>
            </a:pPr>
            <a:endParaRPr lang="fr-FR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Chez les patients diabétiques insuffisamment équilibrés sous metformine, nous recommandons d’associer un inhibiteur de SGLT2</a:t>
            </a:r>
            <a:r>
              <a:rPr lang="fr-FR" sz="1800" b="1" i="0" u="none" strike="noStrike" baseline="0" dirty="0">
                <a:solidFill>
                  <a:srgbClr val="0070C1"/>
                </a:solidFill>
                <a:latin typeface="Calibri" panose="020F0502020204030204" pitchFamily="34" charset="0"/>
              </a:rPr>
              <a:t>* </a:t>
            </a:r>
            <a:r>
              <a:rPr lang="fr-FR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ou un agoniste des récepteurs du GLP-1 en 1ère intention (Grade 1+).</a:t>
            </a:r>
          </a:p>
          <a:p>
            <a:pPr marL="0" indent="0" algn="l">
              <a:buNone/>
            </a:pPr>
            <a:endParaRPr lang="fr-FR" sz="18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l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90477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B811BE-146F-BD6C-A62D-197BFE19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Check </a:t>
            </a:r>
            <a:r>
              <a:rPr lang="fr-FR" b="1" dirty="0" err="1"/>
              <a:t>list</a:t>
            </a:r>
            <a:endParaRPr lang="fr-FR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B82213-B365-192E-2DAC-1683368B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Bilan</a:t>
            </a:r>
          </a:p>
          <a:p>
            <a:pPr lvl="1"/>
            <a:r>
              <a:rPr lang="fr-FR" dirty="0"/>
              <a:t>IPS, Echo-doppler aorte et mi +/- angioscanner</a:t>
            </a:r>
          </a:p>
          <a:p>
            <a:pPr lvl="1"/>
            <a:r>
              <a:rPr lang="fr-FR" dirty="0"/>
              <a:t>ED TSAO, Bilan Cardio</a:t>
            </a:r>
          </a:p>
          <a:p>
            <a:pPr lvl="1"/>
            <a:endParaRPr lang="fr-FR" dirty="0"/>
          </a:p>
          <a:p>
            <a:r>
              <a:rPr lang="fr-FR" dirty="0" err="1"/>
              <a:t>Trt</a:t>
            </a:r>
            <a:r>
              <a:rPr lang="fr-FR" dirty="0"/>
              <a:t> arrêt tabac, contrôle FDR CV</a:t>
            </a:r>
          </a:p>
          <a:p>
            <a:endParaRPr lang="fr-FR" dirty="0"/>
          </a:p>
          <a:p>
            <a:r>
              <a:rPr lang="fr-FR" dirty="0"/>
              <a:t>Rééducation à la marche</a:t>
            </a:r>
          </a:p>
          <a:p>
            <a:endParaRPr lang="fr-FR" dirty="0"/>
          </a:p>
          <a:p>
            <a:r>
              <a:rPr lang="fr-FR" dirty="0"/>
              <a:t>Ordo: </a:t>
            </a:r>
          </a:p>
          <a:p>
            <a:pPr lvl="1"/>
            <a:r>
              <a:rPr lang="fr-FR" dirty="0"/>
              <a:t>AAP (clopidogrel/aspirine) +/- </a:t>
            </a:r>
            <a:r>
              <a:rPr lang="fr-FR" dirty="0" err="1"/>
              <a:t>Rivaroxaban</a:t>
            </a:r>
            <a:r>
              <a:rPr lang="fr-FR" dirty="0"/>
              <a:t> ou </a:t>
            </a:r>
            <a:r>
              <a:rPr lang="fr-FR" dirty="0" err="1"/>
              <a:t>apixaban</a:t>
            </a:r>
            <a:endParaRPr lang="fr-FR" dirty="0"/>
          </a:p>
          <a:p>
            <a:pPr lvl="1"/>
            <a:r>
              <a:rPr lang="fr-FR" dirty="0"/>
              <a:t>Statines (LDL&lt;0,55g/l)</a:t>
            </a:r>
          </a:p>
          <a:p>
            <a:pPr lvl="1"/>
            <a:r>
              <a:rPr lang="fr-FR" dirty="0"/>
              <a:t>IEC </a:t>
            </a:r>
            <a:r>
              <a:rPr lang="fr-FR" dirty="0" err="1"/>
              <a:t>ramipril</a:t>
            </a:r>
            <a:endParaRPr lang="fr-FR" dirty="0"/>
          </a:p>
          <a:p>
            <a:pPr lvl="1"/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628316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42DEB8-7F8E-7CA0-F3F8-F450E1606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Revascularisation endovasculaire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BC6B69-77F1-C436-1A22-AE6D82EDE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Souvent une bonne cartographie </a:t>
            </a:r>
            <a:r>
              <a:rPr lang="fr-FR" dirty="0" err="1"/>
              <a:t>echo-doppler</a:t>
            </a:r>
            <a:r>
              <a:rPr lang="fr-FR" dirty="0"/>
              <a:t> +/- angioscanner aorte et mi</a:t>
            </a:r>
          </a:p>
          <a:p>
            <a:endParaRPr lang="fr-FR" dirty="0"/>
          </a:p>
          <a:p>
            <a:r>
              <a:rPr lang="fr-FR" dirty="0"/>
              <a:t>Classé comme chirurgie a très haut risque</a:t>
            </a:r>
          </a:p>
          <a:p>
            <a:pPr lvl="1"/>
            <a:r>
              <a:rPr lang="fr-FR" dirty="0"/>
              <a:t>Même si endovasculaire et concerne que les Artères des MI</a:t>
            </a:r>
          </a:p>
          <a:p>
            <a:pPr lvl="1"/>
            <a:endParaRPr lang="fr-FR" dirty="0"/>
          </a:p>
          <a:p>
            <a:r>
              <a:rPr lang="fr-FR" dirty="0"/>
              <a:t>Bilan cardio avec soit </a:t>
            </a:r>
            <a:r>
              <a:rPr lang="fr-FR" dirty="0" err="1"/>
              <a:t>echo</a:t>
            </a:r>
            <a:r>
              <a:rPr lang="fr-FR" dirty="0"/>
              <a:t>-dobutamine, </a:t>
            </a:r>
            <a:r>
              <a:rPr lang="fr-FR" dirty="0" err="1"/>
              <a:t>scinti</a:t>
            </a:r>
            <a:r>
              <a:rPr lang="fr-FR" dirty="0"/>
              <a:t> myocardique +/- </a:t>
            </a:r>
            <a:r>
              <a:rPr lang="fr-FR" dirty="0" err="1"/>
              <a:t>coroscanner</a:t>
            </a:r>
            <a:r>
              <a:rPr lang="fr-FR" dirty="0"/>
              <a:t> +/- </a:t>
            </a:r>
            <a:r>
              <a:rPr lang="fr-FR" dirty="0" err="1"/>
              <a:t>coro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Trt</a:t>
            </a:r>
            <a:r>
              <a:rPr lang="fr-FR" dirty="0"/>
              <a:t> avant </a:t>
            </a:r>
            <a:r>
              <a:rPr lang="fr-FR" dirty="0" err="1"/>
              <a:t>revasc</a:t>
            </a:r>
            <a:r>
              <a:rPr lang="fr-FR" dirty="0"/>
              <a:t>: AAP, Statines, IEC.</a:t>
            </a:r>
          </a:p>
        </p:txBody>
      </p:sp>
    </p:spTree>
    <p:extLst>
      <p:ext uri="{BB962C8B-B14F-4D97-AF65-F5344CB8AC3E}">
        <p14:creationId xmlns:p14="http://schemas.microsoft.com/office/powerpoint/2010/main" val="500818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3CE69F-0070-8994-F99B-48784573C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Prise en charge thérapeutique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96ECED-9017-1139-5F15-0E78EC7F01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Entrée la veille, bilan bio, hydratation, </a:t>
            </a:r>
            <a:r>
              <a:rPr lang="fr-FR" dirty="0" err="1"/>
              <a:t>préprataion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Sous anesthésie locale +/- sédation au bloc op</a:t>
            </a:r>
          </a:p>
          <a:p>
            <a:pPr lvl="1"/>
            <a:r>
              <a:rPr lang="fr-FR" dirty="0"/>
              <a:t> salle hybride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C1DC2D6-40F7-AD35-5898-FE1B15F22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366" y="425668"/>
            <a:ext cx="1812733" cy="227934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4110445-D514-1F77-E11A-07DB5FD68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04" y="3854325"/>
            <a:ext cx="2895851" cy="22069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172F30D-D967-DB56-4ED4-6A989A84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437" y="3854324"/>
            <a:ext cx="3885125" cy="22069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1AA0A07-AA6B-4748-C4A8-854F368D4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6143" y="3318580"/>
            <a:ext cx="4045857" cy="29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599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96ECED-9017-1139-5F15-0E78EC7F01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1572907"/>
            <a:ext cx="10515600" cy="249109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Ponction souvent fémorale controlatérale (cross-over)</a:t>
            </a:r>
          </a:p>
          <a:p>
            <a:pPr lvl="1"/>
            <a:r>
              <a:rPr lang="fr-FR" dirty="0"/>
              <a:t>Permet de visualiser toutes les lésions du membre a traiter</a:t>
            </a:r>
          </a:p>
          <a:p>
            <a:pPr lvl="1"/>
            <a:r>
              <a:rPr lang="fr-FR" dirty="0"/>
              <a:t>Ou parfois par voie brachiale, fem homo latérale ou poplitée</a:t>
            </a:r>
          </a:p>
          <a:p>
            <a:pPr lvl="1"/>
            <a:r>
              <a:rPr lang="fr-FR" dirty="0"/>
              <a:t>Angioplastie au ballon</a:t>
            </a:r>
          </a:p>
          <a:p>
            <a:pPr lvl="1"/>
            <a:r>
              <a:rPr lang="fr-FR" dirty="0"/>
              <a:t>A l’étage aortique, iliaque, fémorale stenting &gt; ballon seule</a:t>
            </a:r>
          </a:p>
          <a:p>
            <a:pPr lvl="1"/>
            <a:r>
              <a:rPr lang="fr-FR" dirty="0"/>
              <a:t>Pas de bénéfice aorte et iliaque des stents actifs</a:t>
            </a:r>
          </a:p>
          <a:p>
            <a:pPr lvl="1"/>
            <a:r>
              <a:rPr lang="fr-FR" dirty="0"/>
              <a:t>Bénéfice sur certaines lésions au niveau fem superficielles</a:t>
            </a:r>
          </a:p>
          <a:p>
            <a:pPr lvl="1"/>
            <a:r>
              <a:rPr lang="fr-FR" dirty="0"/>
              <a:t>On ne traite pas les lésions sous-poplitées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E57530D-4DDD-7B3C-11FF-10987333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673" y="4422801"/>
            <a:ext cx="1646854" cy="22270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5881A49-63D2-AB11-788C-FF537AEDD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1331" y="0"/>
            <a:ext cx="1810669" cy="22801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427641-004B-830C-609A-1D4EADE43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4625" y="-92364"/>
            <a:ext cx="2164080" cy="6858000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BF3FEC6-A68D-10DA-5F54-FBD3F680D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r-FR" dirty="0">
                <a:latin typeface="+mn-lt"/>
              </a:rPr>
              <a:t>Prise en charge thérapeutique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E09D5F-A2AF-3FFF-6465-F5F1A4F2A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692" y="4022947"/>
            <a:ext cx="2928054" cy="286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09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26">
            <a:extLst>
              <a:ext uri="{FF2B5EF4-FFF2-40B4-BE49-F238E27FC236}">
                <a16:creationId xmlns:a16="http://schemas.microsoft.com/office/drawing/2014/main" id="{76B5FA4A-D990-74D3-8C0A-BFAD4F8659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3600" y="685800"/>
            <a:ext cx="7772400" cy="1143000"/>
          </a:xfrm>
        </p:spPr>
        <p:txBody>
          <a:bodyPr/>
          <a:lstStyle/>
          <a:p>
            <a:r>
              <a:rPr lang="fr-FR" altLang="fr-FR">
                <a:solidFill>
                  <a:schemeClr val="tx1"/>
                </a:solidFill>
              </a:rPr>
              <a:t>Vrai ou Faux</a:t>
            </a:r>
          </a:p>
        </p:txBody>
      </p:sp>
      <p:sp>
        <p:nvSpPr>
          <p:cNvPr id="57347" name="Rectangle 1027">
            <a:extLst>
              <a:ext uri="{FF2B5EF4-FFF2-40B4-BE49-F238E27FC236}">
                <a16:creationId xmlns:a16="http://schemas.microsoft.com/office/drawing/2014/main" id="{9AB9BD85-4434-FE4D-4B77-C8C08693B2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52600" y="1676400"/>
            <a:ext cx="8610600" cy="4114800"/>
          </a:xfrm>
        </p:spPr>
        <p:txBody>
          <a:bodyPr/>
          <a:lstStyle/>
          <a:p>
            <a:r>
              <a:rPr lang="fr-FR" altLang="fr-FR" dirty="0">
                <a:solidFill>
                  <a:schemeClr val="tx1"/>
                </a:solidFill>
                <a:latin typeface="Arial Black" panose="020B0A04020102020204" pitchFamily="34" charset="0"/>
              </a:rPr>
              <a:t>Le risque de mortalité à 10 ans chez un patient souffrant d’une AOMI symptomatique est de 50%</a:t>
            </a:r>
          </a:p>
          <a:p>
            <a:r>
              <a:rPr lang="fr-FR" altLang="fr-FR" dirty="0"/>
              <a:t> </a:t>
            </a:r>
            <a:r>
              <a:rPr lang="fr-FR" alt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VRAI</a:t>
            </a:r>
            <a:r>
              <a:rPr lang="fr-FR" altLang="fr-FR" dirty="0"/>
              <a:t> </a:t>
            </a:r>
            <a:r>
              <a:rPr lang="fr-FR" altLang="fr-FR" i="1" dirty="0">
                <a:solidFill>
                  <a:srgbClr val="0000FF"/>
                </a:solidFill>
              </a:rPr>
              <a:t>: le risque de mortalité est lié à l’atteinte globale sur l’ensemble des territoires artériels témoignant de la diffusion du processus athéromateux :</a:t>
            </a:r>
            <a:br>
              <a:rPr lang="fr-FR" altLang="fr-FR" i="1" dirty="0">
                <a:solidFill>
                  <a:srgbClr val="0000FF"/>
                </a:solidFill>
              </a:rPr>
            </a:br>
            <a:r>
              <a:rPr lang="fr-FR" altLang="fr-FR" i="1" dirty="0">
                <a:solidFill>
                  <a:srgbClr val="0000FF"/>
                </a:solidFill>
              </a:rPr>
              <a:t>	- Mortalité à 5 ans : 20 à 30%</a:t>
            </a:r>
          </a:p>
          <a:p>
            <a:pPr>
              <a:buFontTx/>
              <a:buNone/>
            </a:pPr>
            <a:r>
              <a:rPr lang="fr-FR" altLang="fr-FR" i="1" dirty="0">
                <a:solidFill>
                  <a:srgbClr val="0000FF"/>
                </a:solidFill>
              </a:rPr>
              <a:t>		- Mortalité à 10 ans : 50%.</a:t>
            </a:r>
            <a:br>
              <a:rPr lang="fr-FR" altLang="fr-FR" i="1" dirty="0">
                <a:solidFill>
                  <a:srgbClr val="0000FF"/>
                </a:solidFill>
              </a:rPr>
            </a:br>
            <a:r>
              <a:rPr lang="fr-FR" altLang="fr-FR" i="1" dirty="0">
                <a:solidFill>
                  <a:srgbClr val="0000FF"/>
                </a:solidFill>
              </a:rPr>
              <a:t>Les causes de décès sont cardiaques dans plus de 50% des cas.</a:t>
            </a:r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D162D-FF74-243A-B0BC-ACAF960AF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Traitement a la sortie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27748B-4A84-E13D-2570-BB144BE37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Sortie J0 ou plutôt J1</a:t>
            </a:r>
          </a:p>
          <a:p>
            <a:r>
              <a:rPr lang="fr-FR" dirty="0"/>
              <a:t>Hydratation post-op</a:t>
            </a:r>
          </a:p>
          <a:p>
            <a:r>
              <a:rPr lang="fr-FR" dirty="0"/>
              <a:t>AAP +/- AOD</a:t>
            </a:r>
          </a:p>
          <a:p>
            <a:r>
              <a:rPr lang="fr-FR" dirty="0"/>
              <a:t>Statines +/- ezetimibe</a:t>
            </a:r>
          </a:p>
          <a:p>
            <a:r>
              <a:rPr lang="fr-FR" dirty="0"/>
              <a:t>IEC</a:t>
            </a:r>
          </a:p>
          <a:p>
            <a:r>
              <a:rPr lang="fr-FR" dirty="0"/>
              <a:t>Arrêt tabac=&gt; patch, tabacologue….</a:t>
            </a:r>
          </a:p>
          <a:p>
            <a:r>
              <a:rPr lang="fr-FR" dirty="0"/>
              <a:t>Contrôle du diabète</a:t>
            </a:r>
          </a:p>
          <a:p>
            <a:r>
              <a:rPr lang="fr-FR" dirty="0"/>
              <a:t>Doit remarcher  au moins 30 mins/j</a:t>
            </a:r>
          </a:p>
          <a:p>
            <a:r>
              <a:rPr lang="fr-FR" dirty="0"/>
              <a:t>Echo-doppler de contrôle à 1m</a:t>
            </a:r>
          </a:p>
        </p:txBody>
      </p:sp>
    </p:spTree>
    <p:extLst>
      <p:ext uri="{BB962C8B-B14F-4D97-AF65-F5344CB8AC3E}">
        <p14:creationId xmlns:p14="http://schemas.microsoft.com/office/powerpoint/2010/main" val="22369338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C55DC-2A8C-31FE-144B-1B921E4F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L’ischémie critique= Stade 3 et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AAF3C6-E6C4-286D-719A-C37868519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Douleurs insomniantes </a:t>
            </a:r>
          </a:p>
          <a:p>
            <a:pPr lvl="1"/>
            <a:r>
              <a:rPr lang="fr-FR" dirty="0"/>
              <a:t>Les patients dorment les jambes pendantes hors du lit</a:t>
            </a:r>
          </a:p>
          <a:p>
            <a:pPr lvl="1"/>
            <a:endParaRPr lang="fr-FR" dirty="0"/>
          </a:p>
          <a:p>
            <a:r>
              <a:rPr lang="fr-FR" dirty="0"/>
              <a:t>Ou plaies/nécrose/gangrène</a:t>
            </a:r>
          </a:p>
          <a:p>
            <a:endParaRPr lang="fr-FR" dirty="0"/>
          </a:p>
          <a:p>
            <a:r>
              <a:rPr lang="fr-FR" dirty="0"/>
              <a:t>Souvent diabétique (ici à la Réunion)</a:t>
            </a:r>
          </a:p>
          <a:p>
            <a:endParaRPr lang="fr-FR" dirty="0"/>
          </a:p>
          <a:p>
            <a:r>
              <a:rPr lang="fr-FR" dirty="0"/>
              <a:t>Urgent=&gt;prise en charge par une équipe de </a:t>
            </a:r>
            <a:r>
              <a:rPr lang="fr-FR" dirty="0" err="1"/>
              <a:t>chir</a:t>
            </a:r>
            <a:r>
              <a:rPr lang="fr-FR" dirty="0"/>
              <a:t> vasculaire</a:t>
            </a:r>
          </a:p>
          <a:p>
            <a:pPr lvl="1"/>
            <a:r>
              <a:rPr lang="fr-FR" dirty="0"/>
              <a:t>Risque de perdre le membre</a:t>
            </a:r>
          </a:p>
          <a:p>
            <a:pPr lvl="1"/>
            <a:r>
              <a:rPr lang="fr-FR" dirty="0"/>
              <a:t>Diagnostic positif, ex complémentaires, bilan cardiaque</a:t>
            </a: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380B5800-430E-F959-702C-7054A1E57F1B}"/>
              </a:ext>
            </a:extLst>
          </p:cNvPr>
          <p:cNvGrpSpPr>
            <a:grpSpLocks/>
          </p:cNvGrpSpPr>
          <p:nvPr/>
        </p:nvGrpSpPr>
        <p:grpSpPr bwMode="auto">
          <a:xfrm>
            <a:off x="8706603" y="212468"/>
            <a:ext cx="1916112" cy="1800225"/>
            <a:chOff x="2896" y="1506"/>
            <a:chExt cx="1360" cy="1134"/>
          </a:xfrm>
        </p:grpSpPr>
        <p:pic>
          <p:nvPicPr>
            <p:cNvPr id="5" name="Picture 11" descr="Fontaine III 01">
              <a:extLst>
                <a:ext uri="{FF2B5EF4-FFF2-40B4-BE49-F238E27FC236}">
                  <a16:creationId xmlns:a16="http://schemas.microsoft.com/office/drawing/2014/main" id="{10A19B22-2DB1-4974-B4CA-FAEC0B1ECA3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1506"/>
              <a:ext cx="1360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2" descr="Fontaine III 02">
              <a:extLst>
                <a:ext uri="{FF2B5EF4-FFF2-40B4-BE49-F238E27FC236}">
                  <a16:creationId xmlns:a16="http://schemas.microsoft.com/office/drawing/2014/main" id="{D2D164B3-0AAA-E166-E600-C59764757FBE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1534"/>
              <a:ext cx="454" cy="378"/>
            </a:xfrm>
            <a:prstGeom prst="rect">
              <a:avLst/>
            </a:prstGeom>
            <a:noFill/>
            <a:ln w="9525">
              <a:solidFill>
                <a:srgbClr val="77777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3E845712-4866-81FD-7847-EFCBEDD47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4013" y="1825625"/>
            <a:ext cx="1883827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74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DEFFF3-6EBD-341B-2015-BD53974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positif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6B3A9D6-F332-B6A7-946F-ED7F8BF2A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364" y="1511589"/>
            <a:ext cx="10515600" cy="4351338"/>
          </a:xfrm>
        </p:spPr>
        <p:txBody>
          <a:bodyPr/>
          <a:lstStyle/>
          <a:p>
            <a:r>
              <a:rPr lang="fr-FR" dirty="0"/>
              <a:t>Douleurs parfois chroniques </a:t>
            </a:r>
          </a:p>
          <a:p>
            <a:pPr lvl="1"/>
            <a:r>
              <a:rPr lang="fr-FR" dirty="0"/>
              <a:t>Chez les patients âgés=&gt; douleurs articulaires</a:t>
            </a:r>
          </a:p>
          <a:p>
            <a:pPr lvl="1"/>
            <a:r>
              <a:rPr lang="fr-FR" dirty="0"/>
              <a:t>Douleurs de polynévrite intriquées</a:t>
            </a:r>
          </a:p>
          <a:p>
            <a:r>
              <a:rPr lang="fr-FR" dirty="0"/>
              <a:t>Plaies</a:t>
            </a:r>
          </a:p>
          <a:p>
            <a:pPr lvl="1"/>
            <a:r>
              <a:rPr lang="fr-FR" dirty="0"/>
              <a:t>Parfois veineuse mais pas la même topo, moins douloureuses</a:t>
            </a:r>
          </a:p>
          <a:p>
            <a:pPr lvl="1"/>
            <a:r>
              <a:rPr lang="fr-FR" dirty="0"/>
              <a:t>Penser très vite a l’artériopathie surtout si diabétique/tabagique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Picture 4" descr="https://www.auxerre-vauban.fr/app/uploads/sites/49/2018/04/montage-instruction.jpg">
            <a:extLst>
              <a:ext uri="{FF2B5EF4-FFF2-40B4-BE49-F238E27FC236}">
                <a16:creationId xmlns:a16="http://schemas.microsoft.com/office/drawing/2014/main" id="{B6107FB7-64E1-D6FB-BD97-47A827E4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2" y="4451871"/>
            <a:ext cx="3000441" cy="22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94602CB-037F-5FDC-8D0A-370B87705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826" y="4530871"/>
            <a:ext cx="1652055" cy="2092330"/>
          </a:xfrm>
          <a:prstGeom prst="rect">
            <a:avLst/>
          </a:prstGeom>
        </p:spPr>
      </p:pic>
      <p:pic>
        <p:nvPicPr>
          <p:cNvPr id="6" name="Picture 6" descr="I~000161">
            <a:extLst>
              <a:ext uri="{FF2B5EF4-FFF2-40B4-BE49-F238E27FC236}">
                <a16:creationId xmlns:a16="http://schemas.microsoft.com/office/drawing/2014/main" id="{438AE4DF-25C5-D240-2218-45CEAA038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637" y="4530871"/>
            <a:ext cx="2761535" cy="2077657"/>
          </a:xfrm>
          <a:prstGeom prst="rect">
            <a:avLst/>
          </a:prstGeom>
          <a:noFill/>
          <a:ln w="9525">
            <a:solidFill>
              <a:srgbClr val="ED7D3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A293F1D-4C2F-6543-BE1A-717BE76E6D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686" y="4544285"/>
            <a:ext cx="2767824" cy="207891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680FA1B-F9D0-65A3-44A6-9C664FD500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6392" y="-70407"/>
            <a:ext cx="3135608" cy="176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DB8408-2C3C-A3D5-18EF-16BF7989F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Prise en charge rapide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B05BD3-E602-C367-AEC4-B6457183D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/>
              <a:t>Bilan diagnostic</a:t>
            </a:r>
          </a:p>
          <a:p>
            <a:r>
              <a:rPr lang="fr-FR" b="1" dirty="0"/>
              <a:t>Examen complémentaire</a:t>
            </a:r>
          </a:p>
          <a:p>
            <a:pPr lvl="1"/>
            <a:r>
              <a:rPr lang="fr-FR" b="1" dirty="0"/>
              <a:t>Echo-doppler aorte et ami</a:t>
            </a:r>
          </a:p>
          <a:p>
            <a:pPr lvl="1"/>
            <a:r>
              <a:rPr lang="fr-FR" b="1" dirty="0"/>
              <a:t>Mesure des pressions distales orteils </a:t>
            </a:r>
          </a:p>
          <a:p>
            <a:pPr lvl="2"/>
            <a:r>
              <a:rPr lang="fr-FR" b="1" dirty="0"/>
              <a:t>Cheville 50 </a:t>
            </a:r>
            <a:r>
              <a:rPr lang="fr-FR" b="1" dirty="0" err="1"/>
              <a:t>mmHg</a:t>
            </a:r>
            <a:r>
              <a:rPr lang="fr-FR" b="1" dirty="0"/>
              <a:t> et orteils 30mmHg</a:t>
            </a:r>
          </a:p>
          <a:p>
            <a:pPr lvl="1"/>
            <a:r>
              <a:rPr lang="fr-FR" b="1" dirty="0"/>
              <a:t>+/- angioscanner aorte et ami (IRC+++)</a:t>
            </a:r>
          </a:p>
          <a:p>
            <a:pPr lvl="1"/>
            <a:endParaRPr lang="fr-FR" dirty="0"/>
          </a:p>
          <a:p>
            <a:r>
              <a:rPr lang="fr-FR" b="1" dirty="0"/>
              <a:t>Evaluation nutritionnelle: complément alimentaire</a:t>
            </a:r>
          </a:p>
          <a:p>
            <a:endParaRPr lang="fr-FR" dirty="0"/>
          </a:p>
          <a:p>
            <a:r>
              <a:rPr lang="fr-FR" b="1" dirty="0" err="1"/>
              <a:t>Trt</a:t>
            </a:r>
            <a:r>
              <a:rPr lang="fr-FR" b="1" dirty="0"/>
              <a:t> de la douleur</a:t>
            </a:r>
          </a:p>
          <a:p>
            <a:endParaRPr lang="fr-FR" b="1" dirty="0"/>
          </a:p>
          <a:p>
            <a:r>
              <a:rPr lang="fr-FR" b="1" dirty="0"/>
              <a:t>Traitement antibiotiques prolongé </a:t>
            </a:r>
          </a:p>
          <a:p>
            <a:endParaRPr lang="fr-FR" b="1" dirty="0"/>
          </a:p>
          <a:p>
            <a:r>
              <a:rPr lang="fr-FR" b="1" dirty="0"/>
              <a:t>Equilibre du diabète, contrôle autres FDR CV</a:t>
            </a:r>
          </a:p>
          <a:p>
            <a:endParaRPr lang="fr-FR" b="1" dirty="0"/>
          </a:p>
          <a:p>
            <a:r>
              <a:rPr lang="fr-FR" b="1" dirty="0"/>
              <a:t>Evaluation cardiologique</a:t>
            </a:r>
          </a:p>
        </p:txBody>
      </p:sp>
    </p:spTree>
    <p:extLst>
      <p:ext uri="{BB962C8B-B14F-4D97-AF65-F5344CB8AC3E}">
        <p14:creationId xmlns:p14="http://schemas.microsoft.com/office/powerpoint/2010/main" val="14643067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D48B1A-8656-B75E-3CCE-AB067C162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3F5EED-3E24-1C3D-A194-0A8342BD9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>
                <a:solidFill>
                  <a:srgbClr val="000099"/>
                </a:solidFill>
              </a:rPr>
              <a:t>Type de patients… et errance diagnostique et thérapeutique</a:t>
            </a:r>
          </a:p>
          <a:p>
            <a:endParaRPr lang="fr-FR" b="1" dirty="0">
              <a:solidFill>
                <a:srgbClr val="000099"/>
              </a:solidFill>
            </a:endParaRPr>
          </a:p>
          <a:p>
            <a:endParaRPr lang="fr-FR" b="1" dirty="0">
              <a:solidFill>
                <a:srgbClr val="000099"/>
              </a:solidFill>
            </a:endParaRPr>
          </a:p>
          <a:p>
            <a:pPr lvl="1"/>
            <a:r>
              <a:rPr lang="fr-FR" sz="1650" b="1" dirty="0">
                <a:solidFill>
                  <a:srgbClr val="000099"/>
                </a:solidFill>
              </a:rPr>
              <a:t>De plus en plus âgés…</a:t>
            </a:r>
          </a:p>
          <a:p>
            <a:pPr lvl="1"/>
            <a:endParaRPr lang="fr-FR" sz="1650" b="1" dirty="0">
              <a:solidFill>
                <a:srgbClr val="000099"/>
              </a:solidFill>
            </a:endParaRPr>
          </a:p>
          <a:p>
            <a:pPr lvl="1"/>
            <a:r>
              <a:rPr lang="fr-FR" sz="1650" b="1" dirty="0">
                <a:solidFill>
                  <a:srgbClr val="000099"/>
                </a:solidFill>
              </a:rPr>
              <a:t>Diabétique (550/an) dont &gt;70% IRC (DFG&lt;60ml/min)</a:t>
            </a:r>
          </a:p>
          <a:p>
            <a:pPr lvl="1"/>
            <a:endParaRPr lang="fr-FR" sz="1650" b="1" dirty="0">
              <a:solidFill>
                <a:srgbClr val="000099"/>
              </a:solidFill>
            </a:endParaRPr>
          </a:p>
          <a:p>
            <a:pPr lvl="1"/>
            <a:r>
              <a:rPr lang="fr-FR" sz="1650" b="1" dirty="0">
                <a:solidFill>
                  <a:srgbClr val="000099"/>
                </a:solidFill>
              </a:rPr>
              <a:t>Insuffisant Rénal Chronique dialysés 25%</a:t>
            </a:r>
          </a:p>
          <a:p>
            <a:pPr lvl="1"/>
            <a:endParaRPr lang="fr-FR" sz="1650" b="1" dirty="0">
              <a:solidFill>
                <a:srgbClr val="000099"/>
              </a:solidFill>
            </a:endParaRPr>
          </a:p>
          <a:p>
            <a:pPr lvl="1"/>
            <a:r>
              <a:rPr lang="fr-FR" sz="1650" b="1" dirty="0">
                <a:solidFill>
                  <a:srgbClr val="000099"/>
                </a:solidFill>
              </a:rPr>
              <a:t>IRC terminal=&gt; calcifications artérielles jambières, sous-groupe avec le plus d’amputations</a:t>
            </a:r>
          </a:p>
          <a:p>
            <a:pPr lvl="1"/>
            <a:endParaRPr lang="fr-FR" sz="1650" b="1" dirty="0">
              <a:solidFill>
                <a:srgbClr val="000099"/>
              </a:solidFill>
            </a:endParaRPr>
          </a:p>
          <a:p>
            <a:endParaRPr lang="fr-FR" sz="2050" b="1" dirty="0">
              <a:solidFill>
                <a:srgbClr val="000099"/>
              </a:solidFill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2588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F1EE2-BD8D-6D38-931E-A53E4EE9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latin typeface="+mn-lt"/>
              </a:rPr>
              <a:t>L’Echo-Doppler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101229-FF4F-6FBE-8675-22F8221A9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diabétique, insuffisant rénal chronique sévère non dialysé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Risque majeur de dégradation de la fonction rénale ou CI à l’injection de PDCI</a:t>
            </a: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Permet de guider le geste opératoire endovasculaire</a:t>
            </a: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AFFIRMER LE DIAGNOSTIC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IPS mais surtout prise des </a:t>
            </a:r>
            <a:r>
              <a:rPr kumimoji="0" lang="fr-FR" sz="12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PRESSIONS DISTALES 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(GO)</a:t>
            </a:r>
          </a:p>
          <a:p>
            <a:pPr marL="342900" marR="0" lvl="1" indent="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CARTOGRAPHIE PRECISE DES LESIONS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Perméabilité ilio-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fémoro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-poplitée ainsi que des 3 axes jambiers jusqu’au niveau du pied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Calcifications-occlusions segmentaires…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14350" marR="0" lvl="1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1" i="0" u="sng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DÉFINIR LA STRATÉGIE THÉRAPEUTIQUE</a:t>
            </a:r>
          </a:p>
          <a:p>
            <a:pPr marL="857250" marR="0" lvl="2" indent="-171450" algn="l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 de ponction antérograde, cross-over, rétrograde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00103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">
            <a:extLst>
              <a:ext uri="{FF2B5EF4-FFF2-40B4-BE49-F238E27FC236}">
                <a16:creationId xmlns:a16="http://schemas.microsoft.com/office/drawing/2014/main" id="{4E2A4F73-536F-EB77-4D0E-F3F98FA25E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762817"/>
            <a:ext cx="10515600" cy="531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945" rIns="0" bIns="0" rtlCol="0" anchor="ctr">
            <a:spAutoFit/>
          </a:bodyPr>
          <a:lstStyle/>
          <a:p>
            <a:pPr marL="370831">
              <a:lnSpc>
                <a:spcPct val="100000"/>
              </a:lnSpc>
              <a:spcBef>
                <a:spcPts val="305"/>
              </a:spcBef>
            </a:pPr>
            <a:r>
              <a:rPr sz="3200" b="1" spc="-7" dirty="0"/>
              <a:t>Classification </a:t>
            </a:r>
            <a:r>
              <a:rPr sz="3200" b="1" dirty="0"/>
              <a:t>WIFi </a:t>
            </a:r>
            <a:r>
              <a:rPr sz="3200" b="1" spc="-20" dirty="0"/>
              <a:t>(Wound, </a:t>
            </a:r>
            <a:r>
              <a:rPr sz="3200" b="1" dirty="0"/>
              <a:t>Ischemia, </a:t>
            </a:r>
            <a:r>
              <a:rPr sz="3200" b="1" spc="-13" dirty="0"/>
              <a:t>Foot</a:t>
            </a:r>
            <a:r>
              <a:rPr sz="3200" b="1" spc="-53" dirty="0"/>
              <a:t> </a:t>
            </a:r>
            <a:r>
              <a:rPr sz="3200" b="1" spc="-7" dirty="0"/>
              <a:t>infection)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D83BB2-1E09-4E61-1D65-F5780E633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37" y="1294585"/>
            <a:ext cx="10518544" cy="4348857"/>
          </a:xfrm>
          <a:prstGeom prst="rect">
            <a:avLst/>
          </a:prstGeom>
        </p:spPr>
      </p:pic>
      <p:sp>
        <p:nvSpPr>
          <p:cNvPr id="9" name="object 8">
            <a:extLst>
              <a:ext uri="{FF2B5EF4-FFF2-40B4-BE49-F238E27FC236}">
                <a16:creationId xmlns:a16="http://schemas.microsoft.com/office/drawing/2014/main" id="{8DC1C246-D21C-79AB-A12E-4F2BA54F45E1}"/>
              </a:ext>
            </a:extLst>
          </p:cNvPr>
          <p:cNvSpPr txBox="1"/>
          <p:nvPr/>
        </p:nvSpPr>
        <p:spPr>
          <a:xfrm>
            <a:off x="458038" y="5749791"/>
            <a:ext cx="11058236" cy="3455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1067" i="1" dirty="0">
                <a:latin typeface="Calibri"/>
                <a:cs typeface="Calibri"/>
              </a:rPr>
              <a:t>Mills JL, </a:t>
            </a:r>
            <a:r>
              <a:rPr sz="1067" i="1" spc="-40" dirty="0">
                <a:latin typeface="Calibri"/>
                <a:cs typeface="Calibri"/>
              </a:rPr>
              <a:t>Sr., </a:t>
            </a:r>
            <a:r>
              <a:rPr sz="1067" i="1" spc="-13" dirty="0">
                <a:latin typeface="Calibri"/>
                <a:cs typeface="Calibri"/>
              </a:rPr>
              <a:t>Conte </a:t>
            </a:r>
            <a:r>
              <a:rPr sz="1067" i="1" dirty="0">
                <a:latin typeface="Calibri"/>
                <a:cs typeface="Calibri"/>
              </a:rPr>
              <a:t>MS, Armstrong </a:t>
            </a:r>
            <a:r>
              <a:rPr sz="1067" i="1" spc="-7" dirty="0">
                <a:latin typeface="Calibri"/>
                <a:cs typeface="Calibri"/>
              </a:rPr>
              <a:t>DG, </a:t>
            </a:r>
            <a:r>
              <a:rPr sz="1067" i="1" spc="-13" dirty="0">
                <a:latin typeface="Calibri"/>
                <a:cs typeface="Calibri"/>
              </a:rPr>
              <a:t>et </a:t>
            </a:r>
            <a:r>
              <a:rPr sz="1067" i="1" spc="-7" dirty="0">
                <a:latin typeface="Calibri"/>
                <a:cs typeface="Calibri"/>
              </a:rPr>
              <a:t>al. The Society for </a:t>
            </a:r>
            <a:r>
              <a:rPr sz="1067" i="1" spc="-20" dirty="0">
                <a:latin typeface="Calibri"/>
                <a:cs typeface="Calibri"/>
              </a:rPr>
              <a:t>Vascular </a:t>
            </a:r>
            <a:r>
              <a:rPr sz="1067" i="1" spc="-7" dirty="0">
                <a:latin typeface="Calibri"/>
                <a:cs typeface="Calibri"/>
              </a:rPr>
              <a:t>Surgery Lower Extremity  Threatened Limb Classification System: </a:t>
            </a:r>
            <a:r>
              <a:rPr sz="1067" i="1" dirty="0">
                <a:latin typeface="Calibri"/>
                <a:cs typeface="Calibri"/>
              </a:rPr>
              <a:t>risk </a:t>
            </a:r>
            <a:r>
              <a:rPr sz="1067" i="1" spc="-7" dirty="0">
                <a:latin typeface="Calibri"/>
                <a:cs typeface="Calibri"/>
              </a:rPr>
              <a:t>stratification based on </a:t>
            </a:r>
            <a:r>
              <a:rPr sz="1067" i="1" dirty="0">
                <a:latin typeface="Calibri"/>
                <a:cs typeface="Calibri"/>
              </a:rPr>
              <a:t>wound, ischemia, </a:t>
            </a:r>
            <a:r>
              <a:rPr sz="1067" i="1" spc="-7" dirty="0">
                <a:latin typeface="Calibri"/>
                <a:cs typeface="Calibri"/>
              </a:rPr>
              <a:t>and foot  infection (WIfI). </a:t>
            </a:r>
            <a:r>
              <a:rPr sz="1067" i="1" dirty="0">
                <a:latin typeface="Calibri"/>
                <a:cs typeface="Calibri"/>
              </a:rPr>
              <a:t>J </a:t>
            </a:r>
            <a:r>
              <a:rPr sz="1067" i="1" spc="-33" dirty="0">
                <a:latin typeface="Calibri"/>
                <a:cs typeface="Calibri"/>
              </a:rPr>
              <a:t>Vasc </a:t>
            </a:r>
            <a:r>
              <a:rPr sz="1067" i="1" spc="-7" dirty="0">
                <a:latin typeface="Calibri"/>
                <a:cs typeface="Calibri"/>
              </a:rPr>
              <a:t>Surg. 2014;59(1):220-34</a:t>
            </a:r>
            <a:r>
              <a:rPr sz="1067" i="1" spc="113" dirty="0">
                <a:latin typeface="Calibri"/>
                <a:cs typeface="Calibri"/>
              </a:rPr>
              <a:t> </a:t>
            </a:r>
            <a:r>
              <a:rPr sz="1067" i="1" spc="-7" dirty="0">
                <a:latin typeface="Calibri"/>
                <a:cs typeface="Calibri"/>
              </a:rPr>
              <a:t>e1-2.</a:t>
            </a:r>
            <a:endParaRPr sz="1067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15253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4211" y="1594103"/>
            <a:ext cx="10323576" cy="394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57117" y="903734"/>
            <a:ext cx="3477895" cy="399415"/>
          </a:xfrm>
          <a:custGeom>
            <a:avLst/>
            <a:gdLst/>
            <a:ahLst/>
            <a:cxnLst/>
            <a:rect l="l" t="t" r="r" b="b"/>
            <a:pathLst>
              <a:path w="3477895" h="399415">
                <a:moveTo>
                  <a:pt x="0" y="399288"/>
                </a:moveTo>
                <a:lnTo>
                  <a:pt x="3477767" y="399288"/>
                </a:lnTo>
                <a:lnTo>
                  <a:pt x="3477767" y="0"/>
                </a:lnTo>
                <a:lnTo>
                  <a:pt x="0" y="0"/>
                </a:lnTo>
                <a:lnTo>
                  <a:pt x="0" y="399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9151" y="924531"/>
            <a:ext cx="2933700" cy="321242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1" dirty="0"/>
              <a:t>Interprétation </a:t>
            </a:r>
            <a:r>
              <a:rPr spc="-5" dirty="0"/>
              <a:t>du </a:t>
            </a:r>
            <a:r>
              <a:rPr spc="-11" dirty="0"/>
              <a:t>score</a:t>
            </a:r>
            <a:r>
              <a:rPr spc="-45" dirty="0"/>
              <a:t> </a:t>
            </a:r>
            <a:r>
              <a:rPr dirty="0"/>
              <a:t>WIFi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BCB0DE70-831B-729B-5A1F-0675578AF558}"/>
              </a:ext>
            </a:extLst>
          </p:cNvPr>
          <p:cNvSpPr txBox="1">
            <a:spLocks/>
          </p:cNvSpPr>
          <p:nvPr/>
        </p:nvSpPr>
        <p:spPr>
          <a:xfrm>
            <a:off x="838200" y="206686"/>
            <a:ext cx="10515600" cy="531768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945" rIns="0" bIns="0" rtlCol="0" anchor="ctr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500" b="0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370831">
              <a:lnSpc>
                <a:spcPct val="100000"/>
              </a:lnSpc>
              <a:spcBef>
                <a:spcPts val="305"/>
              </a:spcBef>
            </a:pPr>
            <a:r>
              <a:rPr lang="en-US" sz="3200" b="1" spc="-7"/>
              <a:t>Classification </a:t>
            </a:r>
            <a:r>
              <a:rPr lang="en-US" sz="3200" b="1"/>
              <a:t>WIFi </a:t>
            </a:r>
            <a:r>
              <a:rPr lang="en-US" sz="3200" b="1" spc="-20"/>
              <a:t>(Wound, </a:t>
            </a:r>
            <a:r>
              <a:rPr lang="en-US" sz="3200" b="1"/>
              <a:t>Ischemia, </a:t>
            </a:r>
            <a:r>
              <a:rPr lang="en-US" sz="3200" b="1" spc="-13"/>
              <a:t>Foot</a:t>
            </a:r>
            <a:r>
              <a:rPr lang="en-US" sz="3200" b="1" spc="-53"/>
              <a:t> </a:t>
            </a:r>
            <a:r>
              <a:rPr lang="en-US" sz="3200" b="1" spc="-7"/>
              <a:t>infection)</a:t>
            </a:r>
            <a:endParaRPr lang="en-US" sz="3200" b="1" spc="-7" dirty="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E4372796-16DB-8970-B656-D283D8CF904D}"/>
              </a:ext>
            </a:extLst>
          </p:cNvPr>
          <p:cNvSpPr txBox="1"/>
          <p:nvPr/>
        </p:nvSpPr>
        <p:spPr>
          <a:xfrm>
            <a:off x="475395" y="5851190"/>
            <a:ext cx="11058236" cy="3455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algn="ctr">
              <a:spcBef>
                <a:spcPts val="133"/>
              </a:spcBef>
            </a:pPr>
            <a:r>
              <a:rPr sz="1067" i="1" dirty="0">
                <a:latin typeface="Calibri"/>
                <a:cs typeface="Calibri"/>
              </a:rPr>
              <a:t>Mills JL, </a:t>
            </a:r>
            <a:r>
              <a:rPr sz="1067" i="1" spc="-40" dirty="0">
                <a:latin typeface="Calibri"/>
                <a:cs typeface="Calibri"/>
              </a:rPr>
              <a:t>Sr., </a:t>
            </a:r>
            <a:r>
              <a:rPr sz="1067" i="1" spc="-13" dirty="0">
                <a:latin typeface="Calibri"/>
                <a:cs typeface="Calibri"/>
              </a:rPr>
              <a:t>Conte </a:t>
            </a:r>
            <a:r>
              <a:rPr sz="1067" i="1" dirty="0">
                <a:latin typeface="Calibri"/>
                <a:cs typeface="Calibri"/>
              </a:rPr>
              <a:t>MS, Armstrong </a:t>
            </a:r>
            <a:r>
              <a:rPr sz="1067" i="1" spc="-7" dirty="0">
                <a:latin typeface="Calibri"/>
                <a:cs typeface="Calibri"/>
              </a:rPr>
              <a:t>DG, </a:t>
            </a:r>
            <a:r>
              <a:rPr sz="1067" i="1" spc="-13" dirty="0">
                <a:latin typeface="Calibri"/>
                <a:cs typeface="Calibri"/>
              </a:rPr>
              <a:t>et </a:t>
            </a:r>
            <a:r>
              <a:rPr sz="1067" i="1" spc="-7" dirty="0">
                <a:latin typeface="Calibri"/>
                <a:cs typeface="Calibri"/>
              </a:rPr>
              <a:t>al. The Society for </a:t>
            </a:r>
            <a:r>
              <a:rPr sz="1067" i="1" spc="-20" dirty="0">
                <a:latin typeface="Calibri"/>
                <a:cs typeface="Calibri"/>
              </a:rPr>
              <a:t>Vascular </a:t>
            </a:r>
            <a:r>
              <a:rPr sz="1067" i="1" spc="-7" dirty="0">
                <a:latin typeface="Calibri"/>
                <a:cs typeface="Calibri"/>
              </a:rPr>
              <a:t>Surgery Lower Extremity  Threatened Limb Classification System: </a:t>
            </a:r>
            <a:r>
              <a:rPr sz="1067" i="1" dirty="0">
                <a:latin typeface="Calibri"/>
                <a:cs typeface="Calibri"/>
              </a:rPr>
              <a:t>risk </a:t>
            </a:r>
            <a:r>
              <a:rPr sz="1067" i="1" spc="-7" dirty="0">
                <a:latin typeface="Calibri"/>
                <a:cs typeface="Calibri"/>
              </a:rPr>
              <a:t>stratification based on </a:t>
            </a:r>
            <a:r>
              <a:rPr sz="1067" i="1" dirty="0">
                <a:latin typeface="Calibri"/>
                <a:cs typeface="Calibri"/>
              </a:rPr>
              <a:t>wound, ischemia, </a:t>
            </a:r>
            <a:r>
              <a:rPr sz="1067" i="1" spc="-7" dirty="0">
                <a:latin typeface="Calibri"/>
                <a:cs typeface="Calibri"/>
              </a:rPr>
              <a:t>and foot  infection (WIfI). </a:t>
            </a:r>
            <a:r>
              <a:rPr sz="1067" i="1" dirty="0">
                <a:latin typeface="Calibri"/>
                <a:cs typeface="Calibri"/>
              </a:rPr>
              <a:t>J </a:t>
            </a:r>
            <a:r>
              <a:rPr sz="1067" i="1" spc="-33" dirty="0">
                <a:latin typeface="Calibri"/>
                <a:cs typeface="Calibri"/>
              </a:rPr>
              <a:t>Vasc </a:t>
            </a:r>
            <a:r>
              <a:rPr sz="1067" i="1" spc="-7" dirty="0">
                <a:latin typeface="Calibri"/>
                <a:cs typeface="Calibri"/>
              </a:rPr>
              <a:t>Surg. 2014;59(1):220-34</a:t>
            </a:r>
            <a:r>
              <a:rPr sz="1067" i="1" spc="113" dirty="0">
                <a:latin typeface="Calibri"/>
                <a:cs typeface="Calibri"/>
              </a:rPr>
              <a:t> </a:t>
            </a:r>
            <a:r>
              <a:rPr sz="1067" i="1" spc="-7" dirty="0">
                <a:latin typeface="Calibri"/>
                <a:cs typeface="Calibri"/>
              </a:rPr>
              <a:t>e1-2.</a:t>
            </a:r>
            <a:endParaRPr sz="1067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241229"/>
            <a:ext cx="6251864" cy="1325563"/>
          </a:xfrm>
        </p:spPr>
        <p:txBody>
          <a:bodyPr/>
          <a:lstStyle/>
          <a:p>
            <a:pPr algn="ctr"/>
            <a:r>
              <a:rPr lang="fr-FR" b="1" dirty="0">
                <a:latin typeface="+mn-lt"/>
              </a:rPr>
              <a:t>POUR RAPPEL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b="1" dirty="0">
                <a:solidFill>
                  <a:srgbClr val="000099"/>
                </a:solidFill>
              </a:rPr>
              <a:t>L’artériopathie du diabétique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Distale</a:t>
            </a:r>
          </a:p>
          <a:p>
            <a:pPr lvl="2"/>
            <a:r>
              <a:rPr lang="fr-FR" b="1" u="sng" dirty="0">
                <a:solidFill>
                  <a:srgbClr val="000099"/>
                </a:solidFill>
              </a:rPr>
              <a:t>Artères </a:t>
            </a:r>
            <a:r>
              <a:rPr lang="fr-FR" b="1" u="sng" dirty="0" err="1">
                <a:solidFill>
                  <a:srgbClr val="000099"/>
                </a:solidFill>
              </a:rPr>
              <a:t>poplitéo</a:t>
            </a:r>
            <a:r>
              <a:rPr lang="fr-FR" b="1" u="sng" dirty="0">
                <a:solidFill>
                  <a:srgbClr val="000099"/>
                </a:solidFill>
              </a:rPr>
              <a:t>-jambières </a:t>
            </a:r>
            <a:r>
              <a:rPr lang="fr-FR" b="1" dirty="0">
                <a:solidFill>
                  <a:srgbClr val="000099"/>
                </a:solidFill>
              </a:rPr>
              <a:t>+/- artère ilio-fémorale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Calcifications artérielles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Microangiopathie 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Neuropathie surajoutée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Surinfection facilitée</a:t>
            </a:r>
          </a:p>
          <a:p>
            <a:pPr lvl="1"/>
            <a:endParaRPr lang="fr-FR" b="1" dirty="0">
              <a:solidFill>
                <a:srgbClr val="000099"/>
              </a:solidFill>
            </a:endParaRPr>
          </a:p>
          <a:p>
            <a:r>
              <a:rPr lang="fr-FR" b="1" dirty="0">
                <a:solidFill>
                  <a:srgbClr val="000099"/>
                </a:solidFill>
              </a:rPr>
              <a:t>Patient fragile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&gt;70% atteinte coronaire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&gt;25% atteinte carotidienne +/- AVC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&gt;70% IRC dont 25% dialysés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Trouble trophique 50% mortalité dans les 5ans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043" y="-17605"/>
            <a:ext cx="3764332" cy="435471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042" y="-17605"/>
            <a:ext cx="1911391" cy="577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Image 4" descr="calcification arteriel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087" y="4123068"/>
            <a:ext cx="1965184" cy="273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465" y="5469248"/>
            <a:ext cx="935331" cy="99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879" y="5436352"/>
            <a:ext cx="1038555" cy="999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494190" y="-36513"/>
            <a:ext cx="1641796" cy="25404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1051" dirty="0"/>
              <a:t>ARTERIOPATHIE JAMBIERE</a:t>
            </a:r>
          </a:p>
        </p:txBody>
      </p:sp>
    </p:spTree>
    <p:extLst>
      <p:ext uri="{BB962C8B-B14F-4D97-AF65-F5344CB8AC3E}">
        <p14:creationId xmlns:p14="http://schemas.microsoft.com/office/powerpoint/2010/main" val="363287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latin typeface="+mn-lt"/>
              </a:rPr>
              <a:t>LA PRISE EN CHARGE CHIRURGICALE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>
                <a:solidFill>
                  <a:srgbClr val="000099"/>
                </a:solidFill>
              </a:rPr>
              <a:t>Quelques principes de la revascularisation LE PLUS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Précoce 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Distal 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Complet </a:t>
            </a:r>
          </a:p>
          <a:p>
            <a:r>
              <a:rPr lang="fr-FR" b="1" dirty="0">
                <a:solidFill>
                  <a:srgbClr val="000099"/>
                </a:solidFill>
              </a:rPr>
              <a:t>Prélèvements bactériologiques profonds</a:t>
            </a:r>
          </a:p>
          <a:p>
            <a:r>
              <a:rPr lang="fr-FR" b="1" dirty="0">
                <a:solidFill>
                  <a:srgbClr val="000099"/>
                </a:solidFill>
              </a:rPr>
              <a:t>Détersion +/- amputation synchrone ou différée</a:t>
            </a:r>
          </a:p>
          <a:p>
            <a:r>
              <a:rPr lang="fr-FR" b="1" u="sng" dirty="0">
                <a:solidFill>
                  <a:srgbClr val="000099"/>
                </a:solidFill>
              </a:rPr>
              <a:t>Timing:</a:t>
            </a:r>
          </a:p>
          <a:p>
            <a:pPr lvl="1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Nécrose limitée: revascularisation +amputation en 2 temps</a:t>
            </a: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Nécrose surinfectée/humide limitée=&gt; amputation synchrone</a:t>
            </a:r>
          </a:p>
          <a:p>
            <a:pPr lvl="1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Ischémie + infection locorégionale importante: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atbs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+détersion puis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</a:rPr>
              <a:t>revasc</a:t>
            </a:r>
            <a:endParaRPr lang="fr-FR" b="1" dirty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fr-FR" b="1" dirty="0">
                <a:solidFill>
                  <a:srgbClr val="000099"/>
                </a:solidFill>
              </a:rPr>
              <a:t>Amputation primaire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0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554A8F-F423-F7FB-7A49-D1F876658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l’AOMI?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0992D1-52B7-85FF-558F-010E2AA45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Diminution des flux artériels à destinée des MI </a:t>
            </a:r>
          </a:p>
          <a:p>
            <a:pPr lvl="1"/>
            <a:r>
              <a:rPr lang="fr-FR" dirty="0"/>
              <a:t>Aorte  (</a:t>
            </a:r>
            <a:r>
              <a:rPr lang="fr-FR" dirty="0" err="1"/>
              <a:t>thor</a:t>
            </a:r>
            <a:r>
              <a:rPr lang="fr-FR" dirty="0"/>
              <a:t> ou abdo), iliaques, fémorales, poplitées, art de jambe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Définition officielle/internationale: IPS</a:t>
            </a:r>
          </a:p>
          <a:p>
            <a:pPr lvl="1"/>
            <a:r>
              <a:rPr lang="fr-FR" dirty="0"/>
              <a:t>Indice pression systolique</a:t>
            </a:r>
          </a:p>
          <a:p>
            <a:pPr lvl="1"/>
            <a:r>
              <a:rPr lang="fr-FR" dirty="0"/>
              <a:t>Baisse IPS &lt;0,9 ou &gt;1,3</a:t>
            </a:r>
          </a:p>
          <a:p>
            <a:pPr lvl="1"/>
            <a:r>
              <a:rPr lang="fr-FR" dirty="0"/>
              <a:t>Mesure IPS valeur Diagnostique mais aussi pronostique</a:t>
            </a:r>
          </a:p>
          <a:p>
            <a:pPr lvl="1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BF3293A-12FA-E526-84BD-BF7222ADD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3834" y="55194"/>
            <a:ext cx="2138166" cy="32709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0E28A9-DA53-F0A1-60D3-60B35F4BE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834" y="3250179"/>
            <a:ext cx="2065113" cy="2059636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491EAE65-706F-67EE-04E8-5E2BBEE46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8944" y="5639636"/>
            <a:ext cx="5169408" cy="10746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fr-FR" sz="3200" b="1" dirty="0"/>
              <a:t>        Pression </a:t>
            </a:r>
            <a:r>
              <a:rPr lang="fr-FR" sz="3200" b="1" dirty="0" err="1"/>
              <a:t>Syst.Cheville</a:t>
            </a:r>
            <a:endParaRPr lang="fr-FR" sz="3200" b="1" dirty="0"/>
          </a:p>
          <a:p>
            <a:pPr eaLnBrk="0" hangingPunct="0">
              <a:defRPr/>
            </a:pPr>
            <a:r>
              <a:rPr lang="fr-FR" sz="3200" b="1" dirty="0">
                <a:solidFill>
                  <a:schemeClr val="bg1"/>
                </a:solidFill>
              </a:rPr>
              <a:t>        </a:t>
            </a:r>
            <a:r>
              <a:rPr lang="fr-FR" sz="3200" b="1" dirty="0"/>
              <a:t>Pression </a:t>
            </a:r>
            <a:r>
              <a:rPr lang="fr-FR" sz="3200" b="1" dirty="0" err="1"/>
              <a:t>Syst.Humérale</a:t>
            </a:r>
            <a:r>
              <a:rPr lang="fr-FR" sz="3200" b="1" dirty="0"/>
              <a:t> 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5F9300A-806B-DEE9-CBEB-16D9F60B1867}"/>
              </a:ext>
            </a:extLst>
          </p:cNvPr>
          <p:cNvCxnSpPr>
            <a:cxnSpLocks/>
          </p:cNvCxnSpPr>
          <p:nvPr/>
        </p:nvCxnSpPr>
        <p:spPr>
          <a:xfrm>
            <a:off x="3044952" y="6166429"/>
            <a:ext cx="3950208" cy="775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AF969D59-75E6-B682-4AFC-46DA8E1C4AEE}"/>
              </a:ext>
            </a:extLst>
          </p:cNvPr>
          <p:cNvCxnSpPr/>
          <p:nvPr/>
        </p:nvCxnSpPr>
        <p:spPr>
          <a:xfrm flipH="1">
            <a:off x="6995160" y="5841627"/>
            <a:ext cx="2103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2250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5" y="1533527"/>
            <a:ext cx="26003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8527" y="1485901"/>
            <a:ext cx="3419475" cy="537210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2" name="ZoneTexte 1"/>
          <p:cNvSpPr txBox="1"/>
          <p:nvPr/>
        </p:nvSpPr>
        <p:spPr>
          <a:xfrm>
            <a:off x="4224337" y="3789364"/>
            <a:ext cx="122396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" panose="020F0502020204030204"/>
              </a:rPr>
              <a:t>Tibiale</a:t>
            </a:r>
            <a:r>
              <a:rPr lang="fr-FR" sz="1400" b="1" dirty="0">
                <a:solidFill>
                  <a:srgbClr val="FF0000"/>
                </a:solidFill>
                <a:latin typeface="Calibri" panose="020F0502020204030204"/>
              </a:rPr>
              <a:t> ant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6240465" y="3213102"/>
            <a:ext cx="89396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" panose="020F0502020204030204"/>
              </a:rPr>
              <a:t>Péronière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4872041" y="2852741"/>
            <a:ext cx="420687" cy="93662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4872039" y="4149728"/>
            <a:ext cx="709612" cy="42862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>
            <a:off x="5880100" y="3357566"/>
            <a:ext cx="349251" cy="35877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7175500" y="1557340"/>
            <a:ext cx="94923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" panose="020F0502020204030204"/>
              </a:rPr>
              <a:t>Tibiale ant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574215" y="1484316"/>
            <a:ext cx="89396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" panose="020F0502020204030204"/>
              </a:rPr>
              <a:t>Péronière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>
            <a:off x="7824790" y="1916116"/>
            <a:ext cx="706437" cy="42862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stCxn id="14" idx="1"/>
          </p:cNvCxnSpPr>
          <p:nvPr/>
        </p:nvCxnSpPr>
        <p:spPr>
          <a:xfrm flipH="1">
            <a:off x="8975726" y="1638205"/>
            <a:ext cx="598489" cy="309660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7081407" y="4429007"/>
            <a:ext cx="921620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" panose="020F0502020204030204"/>
              </a:rPr>
              <a:t>Pédieuse</a:t>
            </a:r>
          </a:p>
        </p:txBody>
      </p:sp>
      <p:cxnSp>
        <p:nvCxnSpPr>
          <p:cNvPr id="20" name="Connecteur droit avec flèche 19"/>
          <p:cNvCxnSpPr>
            <a:cxnSpLocks/>
            <a:stCxn id="19" idx="3"/>
          </p:cNvCxnSpPr>
          <p:nvPr/>
        </p:nvCxnSpPr>
        <p:spPr>
          <a:xfrm flipV="1">
            <a:off x="8003027" y="4573470"/>
            <a:ext cx="608730" cy="9426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itre 1"/>
          <p:cNvSpPr>
            <a:spLocks noGrp="1"/>
          </p:cNvSpPr>
          <p:nvPr>
            <p:ph type="title"/>
          </p:nvPr>
        </p:nvSpPr>
        <p:spPr>
          <a:xfrm>
            <a:off x="3975412" y="221459"/>
            <a:ext cx="7362235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b="1" dirty="0">
                <a:latin typeface="+mn-lt"/>
              </a:rPr>
              <a:t>DILATATIONS DES ARCADES PLANTAIRES</a:t>
            </a:r>
          </a:p>
        </p:txBody>
      </p:sp>
      <p:sp>
        <p:nvSpPr>
          <p:cNvPr id="54" name="ZoneTexte 53"/>
          <p:cNvSpPr txBox="1"/>
          <p:nvPr/>
        </p:nvSpPr>
        <p:spPr>
          <a:xfrm>
            <a:off x="6167437" y="1773240"/>
            <a:ext cx="689484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 Light" panose="020F0302020204030204"/>
                <a:cs typeface="Arial" charset="0"/>
              </a:rPr>
              <a:t>poplité</a:t>
            </a:r>
          </a:p>
        </p:txBody>
      </p:sp>
      <p:cxnSp>
        <p:nvCxnSpPr>
          <p:cNvPr id="56" name="Connecteur droit avec flèche 55"/>
          <p:cNvCxnSpPr>
            <a:stCxn id="54" idx="1"/>
          </p:cNvCxnSpPr>
          <p:nvPr/>
        </p:nvCxnSpPr>
        <p:spPr>
          <a:xfrm flipH="1" flipV="1">
            <a:off x="5664200" y="1916114"/>
            <a:ext cx="503237" cy="11015"/>
          </a:xfrm>
          <a:prstGeom prst="straightConnector1">
            <a:avLst/>
          </a:prstGeom>
          <a:ln w="63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78" y="468468"/>
            <a:ext cx="3301300" cy="4768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ZoneTexte 44"/>
          <p:cNvSpPr txBox="1"/>
          <p:nvPr/>
        </p:nvSpPr>
        <p:spPr>
          <a:xfrm>
            <a:off x="161578" y="5524306"/>
            <a:ext cx="3374087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Amputation </a:t>
            </a:r>
            <a:r>
              <a:rPr lang="fr-FR" sz="2400" b="1" dirty="0" err="1">
                <a:solidFill>
                  <a:prstClr val="black"/>
                </a:solidFill>
                <a:latin typeface="Calibri" panose="020F0502020204030204"/>
                <a:cs typeface="Arial" charset="0"/>
              </a:rPr>
              <a:t>transméta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/>
                <a:cs typeface="Arial" charset="0"/>
              </a:rPr>
              <a:t> stagnante</a:t>
            </a:r>
          </a:p>
        </p:txBody>
      </p:sp>
    </p:spTree>
    <p:extLst>
      <p:ext uri="{BB962C8B-B14F-4D97-AF65-F5344CB8AC3E}">
        <p14:creationId xmlns:p14="http://schemas.microsoft.com/office/powerpoint/2010/main" val="311759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3" grpId="0" animBg="1"/>
      <p:bldP spid="14" grpId="0" animBg="1"/>
      <p:bldP spid="19" grpId="0" animBg="1"/>
      <p:bldP spid="5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4" y="0"/>
            <a:ext cx="3629025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39" y="0"/>
            <a:ext cx="5143500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629" y="-23152"/>
            <a:ext cx="4071937" cy="489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330036" y="5207437"/>
            <a:ext cx="9632373" cy="646331"/>
          </a:xfrm>
          <a:prstGeom prst="rect">
            <a:avLst/>
          </a:prstGeom>
          <a:solidFill>
            <a:srgbClr val="FF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r-FR" b="1" dirty="0">
                <a:solidFill>
                  <a:prstClr val="black"/>
                </a:solidFill>
                <a:latin typeface="Arial" charset="0"/>
                <a:cs typeface="Arial" charset="0"/>
              </a:rPr>
              <a:t>Angioplastie longue de l’arcade plantaire antérieure avec un  </a:t>
            </a:r>
          </a:p>
          <a:p>
            <a:pPr algn="ctr" defTabSz="914377">
              <a:defRPr/>
            </a:pPr>
            <a:r>
              <a:rPr lang="fr-FR" b="1" dirty="0">
                <a:solidFill>
                  <a:prstClr val="black"/>
                </a:solidFill>
                <a:latin typeface="Arial" charset="0"/>
                <a:cs typeface="Arial" charset="0"/>
              </a:rPr>
              <a:t>ballon  de  </a:t>
            </a:r>
            <a:r>
              <a:rPr lang="fr-FR" b="1" u="sng" dirty="0">
                <a:solidFill>
                  <a:prstClr val="black"/>
                </a:solidFill>
                <a:latin typeface="Arial" charset="0"/>
                <a:cs typeface="Arial" charset="0"/>
              </a:rPr>
              <a:t>2mm x 150</a:t>
            </a:r>
          </a:p>
        </p:txBody>
      </p:sp>
      <p:sp>
        <p:nvSpPr>
          <p:cNvPr id="3" name="Rectangle 2"/>
          <p:cNvSpPr/>
          <p:nvPr/>
        </p:nvSpPr>
        <p:spPr>
          <a:xfrm>
            <a:off x="2251541" y="6009487"/>
            <a:ext cx="86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/>
            <a:r>
              <a:rPr lang="fr-FR" sz="4000" b="1" dirty="0">
                <a:solidFill>
                  <a:prstClr val="black"/>
                </a:solidFill>
                <a:latin typeface="Calibri" panose="020F0502020204030204"/>
              </a:rPr>
              <a:t>DILATATIONS DES ARCADES PLANTAIRES</a:t>
            </a:r>
            <a:endParaRPr lang="fr-FR" sz="4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42181" y="599157"/>
            <a:ext cx="1223963" cy="307777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fr-FR" sz="1400" dirty="0">
                <a:solidFill>
                  <a:srgbClr val="FF0000"/>
                </a:solidFill>
                <a:latin typeface="Calibri" panose="020F0502020204030204"/>
              </a:rPr>
              <a:t>Tibiale ant</a:t>
            </a: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876012" y="2609005"/>
            <a:ext cx="1116157" cy="2769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14377" eaLnBrk="1" hangingPunct="1"/>
            <a:r>
              <a:rPr lang="fr-FR" altLang="fr-FR" sz="1200" u="sng" dirty="0">
                <a:solidFill>
                  <a:srgbClr val="FF0000"/>
                </a:solidFill>
              </a:rPr>
              <a:t>Pédieuse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8627068" y="4434548"/>
            <a:ext cx="1726306" cy="369332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defTabSz="914377"/>
            <a:r>
              <a:rPr lang="fr-FR" dirty="0">
                <a:solidFill>
                  <a:srgbClr val="FF0000"/>
                </a:solidFill>
                <a:latin typeface="Calibri" panose="020F0502020204030204"/>
              </a:rPr>
              <a:t>Arcade plantaire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1992170" y="2747503"/>
            <a:ext cx="2593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1992170" y="1091884"/>
            <a:ext cx="2593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243534" y="2234884"/>
            <a:ext cx="2593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475107" y="2447925"/>
            <a:ext cx="259372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H="1" flipV="1">
            <a:off x="8364540" y="4322619"/>
            <a:ext cx="262529" cy="2965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739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677" y="960892"/>
            <a:ext cx="2631747" cy="5388813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956" y="949029"/>
            <a:ext cx="2305051" cy="54006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56641" y="949029"/>
            <a:ext cx="2771775" cy="54006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8392361" y="937165"/>
            <a:ext cx="115929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/>
              <a:t>Etat final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7396" y="949031"/>
            <a:ext cx="2808288" cy="5400675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</p:spPr>
      </p:pic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2729076" y="969551"/>
            <a:ext cx="1351652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 dirty="0"/>
              <a:t>Etat Initial </a:t>
            </a:r>
          </a:p>
        </p:txBody>
      </p:sp>
      <p:sp>
        <p:nvSpPr>
          <p:cNvPr id="3" name="Rectangle 2"/>
          <p:cNvSpPr/>
          <p:nvPr/>
        </p:nvSpPr>
        <p:spPr>
          <a:xfrm>
            <a:off x="2101551" y="72501"/>
            <a:ext cx="86516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/>
              <a:t>DILATATIONS DES ARCADES PLANTAIRES</a:t>
            </a:r>
            <a:endParaRPr lang="fr-FR" sz="4000" dirty="0"/>
          </a:p>
        </p:txBody>
      </p:sp>
      <p:sp>
        <p:nvSpPr>
          <p:cNvPr id="9" name="ZoneTexte 8"/>
          <p:cNvSpPr txBox="1"/>
          <p:nvPr/>
        </p:nvSpPr>
        <p:spPr>
          <a:xfrm>
            <a:off x="459770" y="2997835"/>
            <a:ext cx="892449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Tibiale ant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14085" y="2403009"/>
            <a:ext cx="87936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Tibiale ant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187288" y="3372368"/>
            <a:ext cx="850021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Tibiale ant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739556" y="2341125"/>
            <a:ext cx="812097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1000" b="1" dirty="0">
                <a:solidFill>
                  <a:srgbClr val="FF0000"/>
                </a:solidFill>
              </a:rPr>
              <a:t>Tibiale ant</a:t>
            </a:r>
          </a:p>
        </p:txBody>
      </p:sp>
      <p:sp>
        <p:nvSpPr>
          <p:cNvPr id="13" name="ZoneTexte 12"/>
          <p:cNvSpPr txBox="1">
            <a:spLocks noChangeArrowheads="1"/>
          </p:cNvSpPr>
          <p:nvPr/>
        </p:nvSpPr>
        <p:spPr bwMode="auto">
          <a:xfrm>
            <a:off x="2511252" y="2893371"/>
            <a:ext cx="879549" cy="24622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b="1" dirty="0">
                <a:solidFill>
                  <a:srgbClr val="FF0000"/>
                </a:solidFill>
              </a:rPr>
              <a:t>Péronière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361210" y="3143939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4080728" y="2558583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>
            <a:off x="7055428" y="3545720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9551652" y="2496688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>
            <a:off x="2101551" y="3041375"/>
            <a:ext cx="38187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H="1">
            <a:off x="7829309" y="3143197"/>
            <a:ext cx="38187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>
            <a:spLocks noChangeArrowheads="1"/>
          </p:cNvSpPr>
          <p:nvPr/>
        </p:nvSpPr>
        <p:spPr bwMode="auto">
          <a:xfrm>
            <a:off x="8211185" y="3005439"/>
            <a:ext cx="835601" cy="24622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b="1" dirty="0">
                <a:solidFill>
                  <a:srgbClr val="FF0000"/>
                </a:solidFill>
              </a:rPr>
              <a:t>Péronière</a:t>
            </a:r>
          </a:p>
        </p:txBody>
      </p: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3229617" y="3932005"/>
            <a:ext cx="876012" cy="24622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b="1" u="sng" dirty="0">
                <a:solidFill>
                  <a:srgbClr val="FF0000"/>
                </a:solidFill>
              </a:rPr>
              <a:t>Pédieuse</a:t>
            </a:r>
          </a:p>
        </p:txBody>
      </p:sp>
      <p:sp>
        <p:nvSpPr>
          <p:cNvPr id="25" name="ZoneTexte 24"/>
          <p:cNvSpPr txBox="1">
            <a:spLocks noChangeArrowheads="1"/>
          </p:cNvSpPr>
          <p:nvPr/>
        </p:nvSpPr>
        <p:spPr bwMode="auto">
          <a:xfrm>
            <a:off x="8774470" y="3850016"/>
            <a:ext cx="835601" cy="2462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1000" b="1" u="sng" dirty="0">
                <a:solidFill>
                  <a:srgbClr val="FF0000"/>
                </a:solidFill>
              </a:rPr>
              <a:t>Pédieuse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274973" y="5880109"/>
            <a:ext cx="1298852" cy="24622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</a:rPr>
              <a:t>Arcade plantaire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199023" y="5572292"/>
            <a:ext cx="940621" cy="400110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000" b="1" dirty="0">
                <a:solidFill>
                  <a:srgbClr val="FF0000"/>
                </a:solidFill>
              </a:rPr>
              <a:t>Arcade plantaire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5769A6B-D443-39E4-EFFB-1B67FF6C0B90}"/>
              </a:ext>
            </a:extLst>
          </p:cNvPr>
          <p:cNvCxnSpPr/>
          <p:nvPr/>
        </p:nvCxnSpPr>
        <p:spPr>
          <a:xfrm>
            <a:off x="4119954" y="4070504"/>
            <a:ext cx="332509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2AF66135-783D-124B-A06B-57826211BA55}"/>
              </a:ext>
            </a:extLst>
          </p:cNvPr>
          <p:cNvCxnSpPr>
            <a:cxnSpLocks/>
          </p:cNvCxnSpPr>
          <p:nvPr/>
        </p:nvCxnSpPr>
        <p:spPr>
          <a:xfrm flipH="1" flipV="1">
            <a:off x="4080729" y="5545330"/>
            <a:ext cx="166255" cy="3193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F87CDFDA-7661-C24C-D7DC-402BAF613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0071" y="3843513"/>
            <a:ext cx="438951" cy="32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97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15A64-F101-9EB1-DDFE-C745E2A8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Check </a:t>
            </a:r>
            <a:r>
              <a:rPr lang="fr-FR" dirty="0" err="1">
                <a:latin typeface="+mn-lt"/>
              </a:rPr>
              <a:t>list</a:t>
            </a:r>
            <a:endParaRPr lang="fr-FR" dirty="0">
              <a:latin typeface="+mn-lt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D348F9-A233-4718-86F3-168BB8D09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AOMI stade 3 ou 4=&gt; ischémie critique</a:t>
            </a:r>
          </a:p>
          <a:p>
            <a:endParaRPr lang="fr-FR" dirty="0"/>
          </a:p>
          <a:p>
            <a:r>
              <a:rPr lang="fr-FR" dirty="0"/>
              <a:t>A voir par une équipe de </a:t>
            </a:r>
            <a:r>
              <a:rPr lang="fr-FR" dirty="0" err="1"/>
              <a:t>chir</a:t>
            </a:r>
            <a:r>
              <a:rPr lang="fr-FR" dirty="0"/>
              <a:t> </a:t>
            </a:r>
            <a:r>
              <a:rPr lang="fr-FR" dirty="0" err="1"/>
              <a:t>vasc</a:t>
            </a:r>
            <a:r>
              <a:rPr lang="fr-FR" dirty="0"/>
              <a:t> rapidement</a:t>
            </a:r>
          </a:p>
          <a:p>
            <a:endParaRPr lang="fr-FR" dirty="0"/>
          </a:p>
          <a:p>
            <a:r>
              <a:rPr lang="fr-FR" dirty="0"/>
              <a:t>Bilan </a:t>
            </a:r>
            <a:r>
              <a:rPr lang="fr-FR" dirty="0" err="1"/>
              <a:t>Edoppler</a:t>
            </a:r>
            <a:r>
              <a:rPr lang="fr-FR" dirty="0"/>
              <a:t> aorte et AMI +/- angioscanner ao et ami</a:t>
            </a:r>
          </a:p>
          <a:p>
            <a:endParaRPr lang="fr-FR" dirty="0"/>
          </a:p>
          <a:p>
            <a:r>
              <a:rPr lang="fr-FR" dirty="0"/>
              <a:t>Bilan cardio</a:t>
            </a:r>
          </a:p>
          <a:p>
            <a:endParaRPr lang="fr-FR" dirty="0"/>
          </a:p>
          <a:p>
            <a:r>
              <a:rPr lang="fr-FR" dirty="0"/>
              <a:t>Bilan nutritionnel, infectieux, pec de la douleur</a:t>
            </a:r>
          </a:p>
          <a:p>
            <a:endParaRPr lang="fr-FR" dirty="0"/>
          </a:p>
          <a:p>
            <a:r>
              <a:rPr lang="fr-FR" dirty="0" err="1"/>
              <a:t>Trt</a:t>
            </a:r>
            <a:r>
              <a:rPr lang="fr-FR" dirty="0"/>
              <a:t> endovasculaire rapide +/- pontage distal</a:t>
            </a:r>
          </a:p>
          <a:p>
            <a:endParaRPr lang="fr-FR" dirty="0"/>
          </a:p>
          <a:p>
            <a:r>
              <a:rPr lang="fr-FR" dirty="0" err="1"/>
              <a:t>Trt</a:t>
            </a:r>
            <a:r>
              <a:rPr lang="fr-FR" dirty="0"/>
              <a:t> </a:t>
            </a:r>
            <a:r>
              <a:rPr lang="fr-FR" dirty="0" err="1"/>
              <a:t>médica</a:t>
            </a:r>
            <a:r>
              <a:rPr lang="fr-FR" dirty="0"/>
              <a:t> quoi qu’il en soit: AAP+/- AOD, Statines, IEC +/- </a:t>
            </a:r>
            <a:r>
              <a:rPr lang="fr-FR" dirty="0" err="1"/>
              <a:t>ilomédine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63462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F:\scv 2014\Pieds_en_ventai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1889" y="2176493"/>
            <a:ext cx="6208713" cy="3168651"/>
          </a:xfrm>
          <a:noFill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39881" y="1007675"/>
            <a:ext cx="6552728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fr-FR" b="1" dirty="0">
                <a:ea typeface="+mj-ea"/>
                <a:cs typeface="+mj-cs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125840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3">
            <a:extLst>
              <a:ext uri="{FF2B5EF4-FFF2-40B4-BE49-F238E27FC236}">
                <a16:creationId xmlns:a16="http://schemas.microsoft.com/office/drawing/2014/main" id="{1D08C9FA-6DB5-6EDB-0D10-059E1101B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66938" y="0"/>
            <a:ext cx="7772400" cy="1143000"/>
          </a:xfrm>
        </p:spPr>
        <p:txBody>
          <a:bodyPr/>
          <a:lstStyle/>
          <a:p>
            <a:r>
              <a:rPr lang="en-US" altLang="fr-FR"/>
              <a:t>Classification de Fontaine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C57F6EB-724E-7F19-E2E3-7789AD0157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3739" y="1327151"/>
            <a:ext cx="8740775" cy="3011104"/>
          </a:xfrm>
        </p:spPr>
        <p:txBody>
          <a:bodyPr/>
          <a:lstStyle/>
          <a:p>
            <a:pPr>
              <a:spcAft>
                <a:spcPct val="100000"/>
              </a:spcAft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b="1" dirty="0"/>
              <a:t>	 	          	Classification 	  IPS	            Symptômes	         	  </a:t>
            </a:r>
            <a:r>
              <a:rPr lang="en-US" altLang="fr-FR" sz="1600" b="1" dirty="0"/>
              <a:t> 		de  Fontaine	</a:t>
            </a: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dirty="0">
                <a:highlight>
                  <a:srgbClr val="00FF00"/>
                </a:highlight>
              </a:rPr>
              <a:t>Asymptomatique		I	0.80-0.9	pas douleur à la marche, absence</a:t>
            </a: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dirty="0"/>
              <a:t>					</a:t>
            </a:r>
            <a:r>
              <a:rPr lang="fr-FR" altLang="fr-FR" sz="1600" dirty="0">
                <a:highlight>
                  <a:srgbClr val="00FF00"/>
                </a:highlight>
              </a:rPr>
              <a:t>d’un pouls</a:t>
            </a: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endParaRPr lang="en-US" altLang="fr-FR" sz="1600" dirty="0">
              <a:highlight>
                <a:srgbClr val="00FF00"/>
              </a:highlight>
            </a:endParaRP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dirty="0">
                <a:highlight>
                  <a:srgbClr val="FFFF00"/>
                </a:highlight>
              </a:rPr>
              <a:t>Claudication 		II	0,5 - 0,8	Distance de marche &gt; 200 m</a:t>
            </a:r>
            <a:endParaRPr lang="en-US" altLang="fr-FR" sz="1600" dirty="0">
              <a:highlight>
                <a:srgbClr val="FFFF00"/>
              </a:highlight>
            </a:endParaRP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en-US" altLang="fr-FR" sz="1600" dirty="0"/>
              <a:t>					</a:t>
            </a: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dirty="0">
                <a:solidFill>
                  <a:srgbClr val="FF0000"/>
                </a:solidFill>
              </a:rPr>
              <a:t>Ischémie même au repos		III	&lt;0,5	Douleur au repos</a:t>
            </a: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endParaRPr lang="en-US" altLang="fr-FR" sz="1600" dirty="0"/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dirty="0">
                <a:solidFill>
                  <a:srgbClr val="FF0000"/>
                </a:solidFill>
              </a:rPr>
              <a:t>Perte tissulaire 		IV	&lt;0,5	perte de sensation, ulcération</a:t>
            </a:r>
            <a:endParaRPr lang="en-US" altLang="fr-FR" sz="1600" dirty="0">
              <a:solidFill>
                <a:srgbClr val="FF0000"/>
              </a:solidFill>
            </a:endParaRPr>
          </a:p>
          <a:p>
            <a:pPr>
              <a:spcBef>
                <a:spcPct val="10000"/>
              </a:spcBef>
              <a:buNone/>
              <a:tabLst>
                <a:tab pos="2155825" algn="l"/>
                <a:tab pos="2971800" algn="l"/>
                <a:tab pos="4489450" algn="l"/>
                <a:tab pos="5472113" algn="l"/>
                <a:tab pos="6551613" algn="l"/>
              </a:tabLst>
            </a:pPr>
            <a:r>
              <a:rPr lang="fr-FR" altLang="fr-FR" sz="1600" dirty="0">
                <a:solidFill>
                  <a:srgbClr val="FF0000"/>
                </a:solidFill>
              </a:rPr>
              <a:t>					gangrène</a:t>
            </a:r>
            <a:endParaRPr lang="en-US" altLang="fr-FR" sz="1600" dirty="0">
              <a:solidFill>
                <a:srgbClr val="FF0000"/>
              </a:solidFill>
            </a:endParaRPr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6FE9318-04F7-39FC-75AD-46AC5B1DA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7664" y="6021388"/>
            <a:ext cx="2700337" cy="8366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grpSp>
        <p:nvGrpSpPr>
          <p:cNvPr id="38917" name="Group 4">
            <a:extLst>
              <a:ext uri="{FF2B5EF4-FFF2-40B4-BE49-F238E27FC236}">
                <a16:creationId xmlns:a16="http://schemas.microsoft.com/office/drawing/2014/main" id="{E4C462EB-5BED-05AD-2FEE-1F40E79034E1}"/>
              </a:ext>
            </a:extLst>
          </p:cNvPr>
          <p:cNvGrpSpPr>
            <a:grpSpLocks/>
          </p:cNvGrpSpPr>
          <p:nvPr/>
        </p:nvGrpSpPr>
        <p:grpSpPr bwMode="auto">
          <a:xfrm>
            <a:off x="3666591" y="4572002"/>
            <a:ext cx="1987550" cy="1800225"/>
            <a:chOff x="80" y="1506"/>
            <a:chExt cx="1360" cy="1134"/>
          </a:xfrm>
        </p:grpSpPr>
        <p:pic>
          <p:nvPicPr>
            <p:cNvPr id="38936" name="Picture 5" descr="Fontaine I 01">
              <a:extLst>
                <a:ext uri="{FF2B5EF4-FFF2-40B4-BE49-F238E27FC236}">
                  <a16:creationId xmlns:a16="http://schemas.microsoft.com/office/drawing/2014/main" id="{A361B672-B24A-DC2F-DD1A-7B9FD73B5B5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" y="1506"/>
              <a:ext cx="1360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7" name="Picture 6" descr="Fontaine I 02">
              <a:extLst>
                <a:ext uri="{FF2B5EF4-FFF2-40B4-BE49-F238E27FC236}">
                  <a16:creationId xmlns:a16="http://schemas.microsoft.com/office/drawing/2014/main" id="{191EE9BB-2F0C-96A3-B377-CB1D62744D0B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" y="1534"/>
              <a:ext cx="454" cy="378"/>
            </a:xfrm>
            <a:prstGeom prst="rect">
              <a:avLst/>
            </a:prstGeom>
            <a:noFill/>
            <a:ln w="9525">
              <a:solidFill>
                <a:srgbClr val="77777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918" name="Group 7">
            <a:extLst>
              <a:ext uri="{FF2B5EF4-FFF2-40B4-BE49-F238E27FC236}">
                <a16:creationId xmlns:a16="http://schemas.microsoft.com/office/drawing/2014/main" id="{2E57F107-280E-056C-B3C8-D6EC2C7AF2C8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4573590"/>
            <a:ext cx="2084387" cy="1798637"/>
            <a:chOff x="1492" y="1506"/>
            <a:chExt cx="1360" cy="1133"/>
          </a:xfrm>
        </p:grpSpPr>
        <p:pic>
          <p:nvPicPr>
            <p:cNvPr id="38934" name="Picture 8" descr="Fontaine II 01">
              <a:extLst>
                <a:ext uri="{FF2B5EF4-FFF2-40B4-BE49-F238E27FC236}">
                  <a16:creationId xmlns:a16="http://schemas.microsoft.com/office/drawing/2014/main" id="{2D1BFCA9-D444-EFC5-FB38-B6D1267D5691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0"/>
            <a:stretch>
              <a:fillRect/>
            </a:stretch>
          </p:blipFill>
          <p:spPr bwMode="auto">
            <a:xfrm>
              <a:off x="1492" y="1506"/>
              <a:ext cx="1360" cy="1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5" name="Picture 9" descr="Fontaine II 02">
              <a:extLst>
                <a:ext uri="{FF2B5EF4-FFF2-40B4-BE49-F238E27FC236}">
                  <a16:creationId xmlns:a16="http://schemas.microsoft.com/office/drawing/2014/main" id="{C8D2BFE8-3F10-8CA7-6C3E-18F74E0F6AD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1537"/>
              <a:ext cx="454" cy="378"/>
            </a:xfrm>
            <a:prstGeom prst="rect">
              <a:avLst/>
            </a:prstGeom>
            <a:noFill/>
            <a:ln w="9525">
              <a:solidFill>
                <a:srgbClr val="77777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919" name="Group 10">
            <a:extLst>
              <a:ext uri="{FF2B5EF4-FFF2-40B4-BE49-F238E27FC236}">
                <a16:creationId xmlns:a16="http://schemas.microsoft.com/office/drawing/2014/main" id="{3A007C02-7790-0083-A4BE-21F6B83982D6}"/>
              </a:ext>
            </a:extLst>
          </p:cNvPr>
          <p:cNvGrpSpPr>
            <a:grpSpLocks/>
          </p:cNvGrpSpPr>
          <p:nvPr/>
        </p:nvGrpSpPr>
        <p:grpSpPr bwMode="auto">
          <a:xfrm>
            <a:off x="6776203" y="4562795"/>
            <a:ext cx="1916112" cy="1800225"/>
            <a:chOff x="2896" y="1506"/>
            <a:chExt cx="1360" cy="1134"/>
          </a:xfrm>
        </p:grpSpPr>
        <p:pic>
          <p:nvPicPr>
            <p:cNvPr id="38932" name="Picture 11" descr="Fontaine III 01">
              <a:extLst>
                <a:ext uri="{FF2B5EF4-FFF2-40B4-BE49-F238E27FC236}">
                  <a16:creationId xmlns:a16="http://schemas.microsoft.com/office/drawing/2014/main" id="{30777C69-1EBB-DF14-D872-015EAB909B08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6" y="1506"/>
              <a:ext cx="1360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3" name="Picture 12" descr="Fontaine III 02">
              <a:extLst>
                <a:ext uri="{FF2B5EF4-FFF2-40B4-BE49-F238E27FC236}">
                  <a16:creationId xmlns:a16="http://schemas.microsoft.com/office/drawing/2014/main" id="{74D78FCC-4B6D-AF47-4000-39F73047B732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9" y="1534"/>
              <a:ext cx="454" cy="378"/>
            </a:xfrm>
            <a:prstGeom prst="rect">
              <a:avLst/>
            </a:prstGeom>
            <a:noFill/>
            <a:ln w="9525">
              <a:solidFill>
                <a:srgbClr val="77777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920" name="Group 13">
            <a:extLst>
              <a:ext uri="{FF2B5EF4-FFF2-40B4-BE49-F238E27FC236}">
                <a16:creationId xmlns:a16="http://schemas.microsoft.com/office/drawing/2014/main" id="{3D7B2907-9FF8-6DF2-9026-F288F6C3C2B2}"/>
              </a:ext>
            </a:extLst>
          </p:cNvPr>
          <p:cNvGrpSpPr>
            <a:grpSpLocks/>
          </p:cNvGrpSpPr>
          <p:nvPr/>
        </p:nvGrpSpPr>
        <p:grpSpPr bwMode="auto">
          <a:xfrm>
            <a:off x="8675688" y="4604070"/>
            <a:ext cx="1884362" cy="1800225"/>
            <a:chOff x="4333" y="1434"/>
            <a:chExt cx="1360" cy="1134"/>
          </a:xfrm>
        </p:grpSpPr>
        <p:pic>
          <p:nvPicPr>
            <p:cNvPr id="38928" name="Picture 14" descr="Fontaine IV 01">
              <a:extLst>
                <a:ext uri="{FF2B5EF4-FFF2-40B4-BE49-F238E27FC236}">
                  <a16:creationId xmlns:a16="http://schemas.microsoft.com/office/drawing/2014/main" id="{B547B858-10FE-DA17-75E3-EB655F6C61D4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283"/>
            <a:stretch>
              <a:fillRect/>
            </a:stretch>
          </p:blipFill>
          <p:spPr bwMode="auto">
            <a:xfrm>
              <a:off x="4333" y="1434"/>
              <a:ext cx="1360" cy="1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29" name="Group 15">
              <a:extLst>
                <a:ext uri="{FF2B5EF4-FFF2-40B4-BE49-F238E27FC236}">
                  <a16:creationId xmlns:a16="http://schemas.microsoft.com/office/drawing/2014/main" id="{9F4B96D4-0D37-2F52-2FA7-52F481562C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1" y="2164"/>
              <a:ext cx="453" cy="378"/>
              <a:chOff x="4361" y="2164"/>
              <a:chExt cx="453" cy="378"/>
            </a:xfrm>
          </p:grpSpPr>
          <p:sp>
            <p:nvSpPr>
              <p:cNvPr id="115728" name="Rectangle 16">
                <a:extLst>
                  <a:ext uri="{FF2B5EF4-FFF2-40B4-BE49-F238E27FC236}">
                    <a16:creationId xmlns:a16="http://schemas.microsoft.com/office/drawing/2014/main" id="{4530DC65-FBC9-D5A0-00ED-7A1CD27D6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57" y="2164"/>
                <a:ext cx="457" cy="37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rgbClr val="777777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fr-FR"/>
              </a:p>
            </p:txBody>
          </p:sp>
          <p:pic>
            <p:nvPicPr>
              <p:cNvPr id="38931" name="Picture 17" descr="Fontaine IV 02">
                <a:extLst>
                  <a:ext uri="{FF2B5EF4-FFF2-40B4-BE49-F238E27FC236}">
                    <a16:creationId xmlns:a16="http://schemas.microsoft.com/office/drawing/2014/main" id="{DE749E11-583B-AEFF-A712-118E799EF7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0" y="2164"/>
                <a:ext cx="315" cy="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15737" name="Rectangle 25">
            <a:extLst>
              <a:ext uri="{FF2B5EF4-FFF2-40B4-BE49-F238E27FC236}">
                <a16:creationId xmlns:a16="http://schemas.microsoft.com/office/drawing/2014/main" id="{B4CD80EA-FE5E-FD22-B910-668E259B71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66264" y="6670110"/>
            <a:ext cx="112242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t>EHQ</a:t>
            </a:r>
            <a:r>
              <a:rPr lang="en-US" sz="800"/>
              <a:t> </a:t>
            </a:r>
            <a:r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t>1248-01</a:t>
            </a:r>
            <a:r>
              <a:rPr lang="en-US" sz="800"/>
              <a:t> </a:t>
            </a:r>
            <a:r>
              <a:rPr lang="en-US" sz="800">
                <a:solidFill>
                  <a:srgbClr val="000000"/>
                </a:solidFill>
                <a:ea typeface="ＭＳ Ｐゴシック" pitchFamily="34" charset="-128"/>
              </a:rPr>
              <a:t>01/2007</a:t>
            </a:r>
            <a:r>
              <a:rPr lang="en-US" sz="800"/>
              <a:t> </a:t>
            </a:r>
          </a:p>
        </p:txBody>
      </p:sp>
      <p:grpSp>
        <p:nvGrpSpPr>
          <p:cNvPr id="38922" name="Group 28">
            <a:extLst>
              <a:ext uri="{FF2B5EF4-FFF2-40B4-BE49-F238E27FC236}">
                <a16:creationId xmlns:a16="http://schemas.microsoft.com/office/drawing/2014/main" id="{DDE5E1F4-EAAB-505B-8817-ED101EA15F03}"/>
              </a:ext>
            </a:extLst>
          </p:cNvPr>
          <p:cNvGrpSpPr>
            <a:grpSpLocks/>
          </p:cNvGrpSpPr>
          <p:nvPr/>
        </p:nvGrpSpPr>
        <p:grpSpPr bwMode="auto">
          <a:xfrm>
            <a:off x="1919288" y="1326642"/>
            <a:ext cx="8548797" cy="2970338"/>
            <a:chOff x="249" y="833"/>
            <a:chExt cx="5477" cy="2019"/>
          </a:xfrm>
        </p:grpSpPr>
        <p:sp>
          <p:nvSpPr>
            <p:cNvPr id="115730" name="Line 18">
              <a:extLst>
                <a:ext uri="{FF2B5EF4-FFF2-40B4-BE49-F238E27FC236}">
                  <a16:creationId xmlns:a16="http://schemas.microsoft.com/office/drawing/2014/main" id="{50586EA9-F9AF-05F4-4E41-5DCA50D26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" y="1274"/>
              <a:ext cx="54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15731" name="Line 19">
              <a:extLst>
                <a:ext uri="{FF2B5EF4-FFF2-40B4-BE49-F238E27FC236}">
                  <a16:creationId xmlns:a16="http://schemas.microsoft.com/office/drawing/2014/main" id="{8333C394-3D4B-0439-07B9-991A65A08C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8" y="845"/>
              <a:ext cx="0" cy="19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15734" name="Rectangle 22">
              <a:extLst>
                <a:ext uri="{FF2B5EF4-FFF2-40B4-BE49-F238E27FC236}">
                  <a16:creationId xmlns:a16="http://schemas.microsoft.com/office/drawing/2014/main" id="{0F8CBC6D-A3D9-D70C-607E-5DDC0753F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845"/>
              <a:ext cx="5443" cy="19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dirty="0"/>
            </a:p>
          </p:txBody>
        </p:sp>
        <p:sp>
          <p:nvSpPr>
            <p:cNvPr id="115738" name="Line 26">
              <a:extLst>
                <a:ext uri="{FF2B5EF4-FFF2-40B4-BE49-F238E27FC236}">
                  <a16:creationId xmlns:a16="http://schemas.microsoft.com/office/drawing/2014/main" id="{3672636C-5D38-91CA-DC19-14F056D53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2" y="846"/>
              <a:ext cx="12" cy="2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115739" name="Line 27">
              <a:extLst>
                <a:ext uri="{FF2B5EF4-FFF2-40B4-BE49-F238E27FC236}">
                  <a16:creationId xmlns:a16="http://schemas.microsoft.com/office/drawing/2014/main" id="{6A429387-CFA0-BF79-9B72-E9737503A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09" y="833"/>
              <a:ext cx="0" cy="19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>
            <a:extLst>
              <a:ext uri="{FF2B5EF4-FFF2-40B4-BE49-F238E27FC236}">
                <a16:creationId xmlns:a16="http://schemas.microsoft.com/office/drawing/2014/main" id="{030A5C5C-97D6-DEDA-EFFD-F8BEDD030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549275"/>
            <a:ext cx="7772400" cy="838200"/>
          </a:xfrm>
          <a:solidFill>
            <a:schemeClr val="accent2"/>
          </a:solidFill>
        </p:spPr>
        <p:txBody>
          <a:bodyPr vert="horz" lIns="90488" tIns="44450" rIns="90488" bIns="44450" rtlCol="0" anchor="b">
            <a:normAutofit/>
          </a:bodyPr>
          <a:lstStyle/>
          <a:p>
            <a:pPr eaLnBrk="1" hangingPunct="1"/>
            <a:r>
              <a:rPr lang="fr-FR" altLang="fr-FR" sz="4000" b="1">
                <a:latin typeface="Comic Sans MS" panose="030F0702030302020204" pitchFamily="66" charset="0"/>
              </a:rPr>
              <a:t>Stades de Leriche et Fontaine</a:t>
            </a:r>
          </a:p>
        </p:txBody>
      </p:sp>
      <p:sp>
        <p:nvSpPr>
          <p:cNvPr id="39939" name="Rectangle 1027">
            <a:extLst>
              <a:ext uri="{FF2B5EF4-FFF2-40B4-BE49-F238E27FC236}">
                <a16:creationId xmlns:a16="http://schemas.microsoft.com/office/drawing/2014/main" id="{35FA1E7C-963E-A1F3-254E-8DB3548E66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0" y="1752600"/>
            <a:ext cx="8991600" cy="4471988"/>
          </a:xfrm>
        </p:spPr>
        <p:txBody>
          <a:bodyPr vert="horz" lIns="90488" tIns="44450" rIns="90488" bIns="44450" rtlCol="0">
            <a:normAutofit/>
          </a:bodyPr>
          <a:lstStyle/>
          <a:p>
            <a:pPr eaLnBrk="1" hangingPunct="1"/>
            <a:r>
              <a:rPr lang="fr-FR" altLang="fr-FR" sz="2400" b="1" dirty="0">
                <a:latin typeface="Comic Sans MS" panose="030F0702030302020204" pitchFamily="66" charset="0"/>
              </a:rPr>
              <a:t>Stade 0  : Pas d'artériopathie.</a:t>
            </a:r>
          </a:p>
          <a:p>
            <a:pPr eaLnBrk="1" hangingPunct="1"/>
            <a:endParaRPr lang="fr-FR" altLang="fr-FR" sz="24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fr-FR" sz="2400" b="1" dirty="0">
                <a:latin typeface="Comic Sans MS" panose="030F0702030302020204" pitchFamily="66" charset="0"/>
              </a:rPr>
              <a:t>Stade 1  : Artériopathie débutante.</a:t>
            </a:r>
          </a:p>
          <a:p>
            <a:pPr eaLnBrk="1" hangingPunct="1"/>
            <a:endParaRPr lang="fr-FR" altLang="fr-FR" sz="2400" b="1" dirty="0"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fr-FR" sz="2400" b="1" dirty="0">
                <a:highlight>
                  <a:srgbClr val="FFFF00"/>
                </a:highlight>
                <a:latin typeface="Comic Sans MS" panose="030F0702030302020204" pitchFamily="66" charset="0"/>
              </a:rPr>
              <a:t>Stade 2  : Claudication intermittent (Ischémie d’effort)</a:t>
            </a:r>
          </a:p>
          <a:p>
            <a:pPr eaLnBrk="1" hangingPunct="1"/>
            <a:endParaRPr lang="fr-FR" altLang="fr-FR" sz="2400" b="1" dirty="0">
              <a:highlight>
                <a:srgbClr val="FFFF00"/>
              </a:highlight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fr-F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Stade 3  : Douleurs de décubitus</a:t>
            </a:r>
          </a:p>
          <a:p>
            <a:pPr eaLnBrk="1" hangingPunct="1"/>
            <a:endParaRPr lang="fr-FR" altLang="fr-FR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eaLnBrk="1" hangingPunct="1"/>
            <a:r>
              <a:rPr lang="fr-FR" altLang="fr-F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Stade 4  : Troubles trophiques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B98EBDCD-EBCB-8565-AEB5-7E3839D4302D}"/>
              </a:ext>
            </a:extLst>
          </p:cNvPr>
          <p:cNvSpPr/>
          <p:nvPr/>
        </p:nvSpPr>
        <p:spPr bwMode="auto">
          <a:xfrm>
            <a:off x="7024689" y="4572001"/>
            <a:ext cx="642937" cy="1000125"/>
          </a:xfrm>
          <a:prstGeom prst="rightBrace">
            <a:avLst>
              <a:gd name="adj1" fmla="val 8333"/>
              <a:gd name="adj2" fmla="val 50000"/>
            </a:avLst>
          </a:pr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16A688B-EFA7-100E-C9A2-780DFFD2C042}"/>
              </a:ext>
            </a:extLst>
          </p:cNvPr>
          <p:cNvSpPr txBox="1"/>
          <p:nvPr/>
        </p:nvSpPr>
        <p:spPr>
          <a:xfrm>
            <a:off x="7688263" y="4857750"/>
            <a:ext cx="2284600" cy="369332"/>
          </a:xfrm>
          <a:prstGeom prst="rect">
            <a:avLst/>
          </a:prstGeom>
          <a:noFill/>
          <a:ln>
            <a:solidFill>
              <a:srgbClr val="FF99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solidFill>
                  <a:srgbClr val="FF0000"/>
                </a:solidFill>
                <a:latin typeface="Comic Sans MS" pitchFamily="66" charset="0"/>
              </a:rPr>
              <a:t>(Ischémie critique)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10" name="Picture 4" descr="distri2">
            <a:extLst>
              <a:ext uri="{FF2B5EF4-FFF2-40B4-BE49-F238E27FC236}">
                <a16:creationId xmlns:a16="http://schemas.microsoft.com/office/drawing/2014/main" id="{B91D27B4-FECF-E7D1-E91F-2DC673AFA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224631"/>
            <a:ext cx="8496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BA3E5CFF-5670-4610-689F-96ABA3073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>
              <a:defRPr/>
            </a:pPr>
            <a:r>
              <a:rPr lang="fr-FR" sz="3600" b="1" dirty="0">
                <a:latin typeface="+mn-lt"/>
              </a:rPr>
              <a:t>Etiologie des artériopathies </a:t>
            </a:r>
            <a:r>
              <a:rPr lang="fr-FR" sz="3600" b="1" dirty="0" err="1">
                <a:latin typeface="+mn-lt"/>
              </a:rPr>
              <a:t>oblitérantes</a:t>
            </a:r>
            <a:r>
              <a:rPr lang="fr-FR" sz="3600" b="1" dirty="0">
                <a:latin typeface="+mn-lt"/>
              </a:rPr>
              <a:t> des MI</a:t>
            </a:r>
            <a:endParaRPr lang="fr-FR" sz="4000" b="1" dirty="0">
              <a:latin typeface="+mn-lt"/>
            </a:endParaRP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FE6EBBDF-33B4-6A52-76EE-87CDCDBC11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94944" y="2057400"/>
            <a:ext cx="9744456" cy="4114800"/>
          </a:xfrm>
        </p:spPr>
        <p:txBody>
          <a:bodyPr>
            <a:normAutofit fontScale="92500" lnSpcReduction="10000"/>
          </a:bodyPr>
          <a:lstStyle/>
          <a:p>
            <a:pPr marL="514350" indent="-514350" eaLnBrk="1" hangingPunct="1">
              <a:lnSpc>
                <a:spcPct val="90000"/>
              </a:lnSpc>
              <a:buAutoNum type="arabicPeriod"/>
            </a:pPr>
            <a:r>
              <a:rPr lang="fr-FR" altLang="fr-FR" b="1" dirty="0"/>
              <a:t>Artériopathies dégénératives : </a:t>
            </a:r>
            <a:br>
              <a:rPr lang="fr-FR" altLang="fr-FR" b="1" dirty="0"/>
            </a:br>
            <a:r>
              <a:rPr lang="fr-FR" altLang="fr-FR" b="1" dirty="0">
                <a:latin typeface="+mj-lt"/>
              </a:rPr>
              <a:t>- </a:t>
            </a:r>
            <a:r>
              <a:rPr lang="fr-FR" altLang="fr-FR" b="1" u="sng" dirty="0">
                <a:latin typeface="+mj-lt"/>
              </a:rPr>
              <a:t>Athérosclérose</a:t>
            </a:r>
            <a:br>
              <a:rPr lang="fr-FR" altLang="fr-FR" dirty="0">
                <a:latin typeface="+mj-lt"/>
              </a:rPr>
            </a:br>
            <a:r>
              <a:rPr lang="fr-FR" altLang="fr-FR" dirty="0">
                <a:latin typeface="+mj-lt"/>
              </a:rPr>
              <a:t>- Dégénérescence kystique</a:t>
            </a:r>
            <a:br>
              <a:rPr lang="fr-FR" altLang="fr-FR" dirty="0">
                <a:latin typeface="+mj-lt"/>
              </a:rPr>
            </a:br>
            <a:r>
              <a:rPr lang="fr-FR" altLang="fr-FR" dirty="0">
                <a:latin typeface="+mj-lt"/>
              </a:rPr>
              <a:t>- Dysplasie fibromusculaire</a:t>
            </a:r>
          </a:p>
          <a:p>
            <a:pPr marL="514350" indent="-514350" eaLnBrk="1" hangingPunct="1">
              <a:lnSpc>
                <a:spcPct val="90000"/>
              </a:lnSpc>
              <a:buAutoNum type="arabicPeriod"/>
            </a:pPr>
            <a:endParaRPr lang="fr-FR" altLang="fr-FR" dirty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folHlink"/>
              </a:buClr>
              <a:buNone/>
            </a:pPr>
            <a:r>
              <a:rPr lang="fr-FR" altLang="fr-FR" b="1" dirty="0"/>
              <a:t>2. Artériopathies inflammatoires : </a:t>
            </a:r>
            <a:br>
              <a:rPr lang="fr-FR" altLang="fr-FR" b="1" dirty="0">
                <a:latin typeface="+mj-lt"/>
              </a:rPr>
            </a:br>
            <a:r>
              <a:rPr lang="fr-FR" altLang="fr-FR" dirty="0">
                <a:latin typeface="+mj-lt"/>
              </a:rPr>
              <a:t>- Maladie de </a:t>
            </a:r>
            <a:r>
              <a:rPr lang="fr-FR" altLang="fr-FR" dirty="0" err="1">
                <a:latin typeface="+mj-lt"/>
              </a:rPr>
              <a:t>Buerger</a:t>
            </a:r>
            <a:br>
              <a:rPr lang="fr-FR" altLang="fr-FR" dirty="0">
                <a:latin typeface="+mj-lt"/>
              </a:rPr>
            </a:br>
            <a:r>
              <a:rPr lang="fr-FR" altLang="fr-FR" dirty="0">
                <a:latin typeface="+mj-lt"/>
              </a:rPr>
              <a:t>- </a:t>
            </a:r>
            <a:r>
              <a:rPr lang="fr-FR" altLang="fr-FR" dirty="0" err="1">
                <a:latin typeface="+mj-lt"/>
              </a:rPr>
              <a:t>Takayasu</a:t>
            </a:r>
            <a:r>
              <a:rPr lang="fr-FR" altLang="fr-FR" dirty="0">
                <a:latin typeface="+mj-lt"/>
              </a:rPr>
              <a:t>, Horton</a:t>
            </a:r>
          </a:p>
          <a:p>
            <a:pPr marL="0" indent="0" eaLnBrk="1" hangingPunct="1">
              <a:lnSpc>
                <a:spcPct val="90000"/>
              </a:lnSpc>
              <a:buClr>
                <a:schemeClr val="folHlink"/>
              </a:buClr>
              <a:buNone/>
            </a:pPr>
            <a:endParaRPr lang="fr-FR" altLang="fr-FR" dirty="0">
              <a:latin typeface="+mj-lt"/>
            </a:endParaRPr>
          </a:p>
          <a:p>
            <a:pPr marL="0" indent="0" eaLnBrk="1" hangingPunct="1">
              <a:lnSpc>
                <a:spcPct val="90000"/>
              </a:lnSpc>
              <a:buClr>
                <a:schemeClr val="folHlink"/>
              </a:buClr>
              <a:buNone/>
            </a:pPr>
            <a:r>
              <a:rPr lang="fr-FR" altLang="fr-FR" b="1" dirty="0"/>
              <a:t>3.</a:t>
            </a:r>
            <a:r>
              <a:rPr lang="fr-FR" altLang="fr-FR" dirty="0"/>
              <a:t> </a:t>
            </a:r>
            <a:r>
              <a:rPr lang="fr-FR" altLang="fr-FR" b="1" dirty="0"/>
              <a:t>Occlusion thrombotique </a:t>
            </a:r>
            <a:r>
              <a:rPr lang="fr-FR" altLang="fr-FR" b="1" dirty="0">
                <a:latin typeface="+mj-lt"/>
              </a:rPr>
              <a:t>(idiopathique, immunologie…) et embolie artérielle, spasme ou traumatisme artériel.</a:t>
            </a:r>
            <a:endParaRPr lang="fr-FR" altLang="fr-FR" dirty="0"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6E48B0A3-6424-0E29-60FF-604BFD236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2850" y="273139"/>
            <a:ext cx="7253288" cy="11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altLang="fr-FR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Athérothrombose,</a:t>
            </a:r>
            <a:br>
              <a:rPr lang="fr-FR" altLang="fr-FR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</a:br>
            <a:r>
              <a:rPr lang="fr-FR" altLang="fr-FR" sz="4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un processus évolutif</a:t>
            </a:r>
          </a:p>
        </p:txBody>
      </p:sp>
      <p:sp>
        <p:nvSpPr>
          <p:cNvPr id="96259" name="Line 3">
            <a:extLst>
              <a:ext uri="{FF2B5EF4-FFF2-40B4-BE49-F238E27FC236}">
                <a16:creationId xmlns:a16="http://schemas.microsoft.com/office/drawing/2014/main" id="{4F26C830-D410-3F77-0C83-CE1540F5405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10413" y="1703388"/>
            <a:ext cx="0" cy="4646612"/>
          </a:xfrm>
          <a:prstGeom prst="line">
            <a:avLst/>
          </a:prstGeom>
          <a:noFill/>
          <a:ln w="12700">
            <a:solidFill>
              <a:srgbClr val="0000FF"/>
            </a:solidFill>
            <a:prstDash val="lgDash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CA691329-D434-0A75-FF02-C5272830458E}"/>
              </a:ext>
            </a:extLst>
          </p:cNvPr>
          <p:cNvGrpSpPr>
            <a:grpSpLocks/>
          </p:cNvGrpSpPr>
          <p:nvPr/>
        </p:nvGrpSpPr>
        <p:grpSpPr bwMode="auto">
          <a:xfrm>
            <a:off x="1720851" y="2832101"/>
            <a:ext cx="6856413" cy="3725863"/>
            <a:chOff x="124" y="1784"/>
            <a:chExt cx="4319" cy="2347"/>
          </a:xfrm>
        </p:grpSpPr>
        <p:grpSp>
          <p:nvGrpSpPr>
            <p:cNvPr id="37927" name="Group 5">
              <a:extLst>
                <a:ext uri="{FF2B5EF4-FFF2-40B4-BE49-F238E27FC236}">
                  <a16:creationId xmlns:a16="http://schemas.microsoft.com/office/drawing/2014/main" id="{836DB4AD-D5E0-201F-EF92-3A87A7D6CD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" y="3853"/>
              <a:ext cx="4282" cy="278"/>
              <a:chOff x="124" y="3781"/>
              <a:chExt cx="4282" cy="278"/>
            </a:xfrm>
          </p:grpSpPr>
          <p:sp>
            <p:nvSpPr>
              <p:cNvPr id="96262" name="Rectangle 6">
                <a:extLst>
                  <a:ext uri="{FF2B5EF4-FFF2-40B4-BE49-F238E27FC236}">
                    <a16:creationId xmlns:a16="http://schemas.microsoft.com/office/drawing/2014/main" id="{28CAC761-4BBB-C487-610B-F024046F1F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" y="3840"/>
                <a:ext cx="1089" cy="216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sz="1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Silence clinique</a:t>
                </a:r>
              </a:p>
            </p:txBody>
          </p:sp>
          <p:sp>
            <p:nvSpPr>
              <p:cNvPr id="96263" name="Text Box 7">
                <a:extLst>
                  <a:ext uri="{FF2B5EF4-FFF2-40B4-BE49-F238E27FC236}">
                    <a16:creationId xmlns:a16="http://schemas.microsoft.com/office/drawing/2014/main" id="{263598F7-8653-230A-D0A2-D62371AE4E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6" y="3839"/>
                <a:ext cx="1491" cy="220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altLang="fr-FR" sz="1600" b="1">
                    <a:solidFill>
                      <a:srgbClr val="FFCC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Manifestation Clinique</a:t>
                </a:r>
                <a:endParaRPr lang="fr-FR" altLang="fr-FR" sz="160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96264" name="AutoShape 8">
                <a:extLst>
                  <a:ext uri="{FF2B5EF4-FFF2-40B4-BE49-F238E27FC236}">
                    <a16:creationId xmlns:a16="http://schemas.microsoft.com/office/drawing/2014/main" id="{B219419F-9F94-E104-9F53-30B5FA3B36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6" y="3781"/>
                <a:ext cx="4220" cy="99"/>
              </a:xfrm>
              <a:prstGeom prst="rightArrow">
                <a:avLst>
                  <a:gd name="adj1" fmla="val 50000"/>
                  <a:gd name="adj2" fmla="val 319302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 anchor="ctr"/>
              <a:lstStyle/>
              <a:p>
                <a:pPr defTabSz="7620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US" alt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pic>
          <p:nvPicPr>
            <p:cNvPr id="37928" name="Picture 9">
              <a:extLst>
                <a:ext uri="{FF2B5EF4-FFF2-40B4-BE49-F238E27FC236}">
                  <a16:creationId xmlns:a16="http://schemas.microsoft.com/office/drawing/2014/main" id="{825F8D84-648C-D061-CF3E-1B354D426A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" y="1784"/>
              <a:ext cx="4287" cy="91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4" name="Group 10">
            <a:extLst>
              <a:ext uri="{FF2B5EF4-FFF2-40B4-BE49-F238E27FC236}">
                <a16:creationId xmlns:a16="http://schemas.microsoft.com/office/drawing/2014/main" id="{BFC527F5-2125-8875-587A-E82E53E8A653}"/>
              </a:ext>
            </a:extLst>
          </p:cNvPr>
          <p:cNvGrpSpPr>
            <a:grpSpLocks/>
          </p:cNvGrpSpPr>
          <p:nvPr/>
        </p:nvGrpSpPr>
        <p:grpSpPr bwMode="auto">
          <a:xfrm>
            <a:off x="1911350" y="1695450"/>
            <a:ext cx="6883400" cy="1797050"/>
            <a:chOff x="244" y="1068"/>
            <a:chExt cx="4336" cy="1132"/>
          </a:xfrm>
        </p:grpSpPr>
        <p:sp>
          <p:nvSpPr>
            <p:cNvPr id="96267" name="Rectangle 11">
              <a:extLst>
                <a:ext uri="{FF2B5EF4-FFF2-40B4-BE49-F238E27FC236}">
                  <a16:creationId xmlns:a16="http://schemas.microsoft.com/office/drawing/2014/main" id="{D091B5DF-1C6F-30F6-BF8C-8DBA506D5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" y="1568"/>
              <a:ext cx="560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Normal</a:t>
              </a:r>
            </a:p>
          </p:txBody>
        </p:sp>
        <p:sp>
          <p:nvSpPr>
            <p:cNvPr id="96268" name="Rectangle 12">
              <a:extLst>
                <a:ext uri="{FF2B5EF4-FFF2-40B4-BE49-F238E27FC236}">
                  <a16:creationId xmlns:a16="http://schemas.microsoft.com/office/drawing/2014/main" id="{E9CF5074-FF02-EAC1-6C40-61CD7BFD51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8" y="1429"/>
              <a:ext cx="647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Strie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lipidique</a:t>
              </a:r>
            </a:p>
          </p:txBody>
        </p:sp>
        <p:sp>
          <p:nvSpPr>
            <p:cNvPr id="96269" name="Rectangle 13">
              <a:extLst>
                <a:ext uri="{FF2B5EF4-FFF2-40B4-BE49-F238E27FC236}">
                  <a16:creationId xmlns:a16="http://schemas.microsoft.com/office/drawing/2014/main" id="{D238E114-D7F8-69EA-1437-B19073496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7" y="1429"/>
              <a:ext cx="618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Plaque</a:t>
              </a:r>
            </a:p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fibreuse</a:t>
              </a:r>
            </a:p>
          </p:txBody>
        </p:sp>
        <p:sp>
          <p:nvSpPr>
            <p:cNvPr id="96270" name="Rectangle 14">
              <a:extLst>
                <a:ext uri="{FF2B5EF4-FFF2-40B4-BE49-F238E27FC236}">
                  <a16:creationId xmlns:a16="http://schemas.microsoft.com/office/drawing/2014/main" id="{C939C830-0460-675E-D587-740D699486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3" y="1429"/>
              <a:ext cx="639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Athéro-</a:t>
              </a:r>
              <a:b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GB" altLang="fr-FR" sz="16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sclérose</a:t>
              </a:r>
            </a:p>
          </p:txBody>
        </p:sp>
        <p:sp>
          <p:nvSpPr>
            <p:cNvPr id="96271" name="Rectangle 15">
              <a:extLst>
                <a:ext uri="{FF2B5EF4-FFF2-40B4-BE49-F238E27FC236}">
                  <a16:creationId xmlns:a16="http://schemas.microsoft.com/office/drawing/2014/main" id="{928CE4E6-44E3-5B12-87F8-D0EE33B7A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7" y="1068"/>
              <a:ext cx="1003" cy="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Plaque</a:t>
              </a:r>
              <a:r>
                <a:rPr lang="fr-FR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 </a:t>
              </a:r>
              <a:r>
                <a:rPr lang="en-GB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rupture/</a:t>
              </a:r>
              <a:br>
                <a:rPr lang="en-GB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GB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fissure &amp;</a:t>
              </a:r>
              <a:br>
                <a:rPr lang="en-GB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GB" altLang="fr-FR" sz="1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thrombose</a:t>
              </a:r>
            </a:p>
            <a:p>
              <a:pPr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altLang="fr-FR" sz="15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Athéro-</a:t>
              </a:r>
              <a:br>
                <a:rPr lang="en-GB" altLang="fr-FR" sz="15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</a:br>
              <a:r>
                <a:rPr lang="en-GB" altLang="fr-FR" sz="1500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rPr>
                <a:t>thrombose</a:t>
              </a:r>
            </a:p>
          </p:txBody>
        </p:sp>
        <p:sp>
          <p:nvSpPr>
            <p:cNvPr id="96272" name="AutoShape 16">
              <a:extLst>
                <a:ext uri="{FF2B5EF4-FFF2-40B4-BE49-F238E27FC236}">
                  <a16:creationId xmlns:a16="http://schemas.microsoft.com/office/drawing/2014/main" id="{7337B485-6017-76F2-5634-881E9C28E6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" y="1887"/>
              <a:ext cx="260" cy="313"/>
            </a:xfrm>
            <a:prstGeom prst="rightArrow">
              <a:avLst>
                <a:gd name="adj1" fmla="val 50000"/>
                <a:gd name="adj2" fmla="val 50088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rgbClr val="00517A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3D5C"/>
              </a:outerShdw>
            </a:effectLst>
          </p:spPr>
          <p:txBody>
            <a:bodyPr wrap="none" lIns="90488" tIns="44450" rIns="90488" bIns="44450" anchor="ctr"/>
            <a:lstStyle/>
            <a:p>
              <a:pPr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96273" name="AutoShape 17">
              <a:extLst>
                <a:ext uri="{FF2B5EF4-FFF2-40B4-BE49-F238E27FC236}">
                  <a16:creationId xmlns:a16="http://schemas.microsoft.com/office/drawing/2014/main" id="{CBE4C671-9C3F-65A7-E1E7-10D8867725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4" y="1887"/>
              <a:ext cx="259" cy="313"/>
            </a:xfrm>
            <a:prstGeom prst="rightArrow">
              <a:avLst>
                <a:gd name="adj1" fmla="val 50000"/>
                <a:gd name="adj2" fmla="val 50088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rgbClr val="00517A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3D5C"/>
              </a:outerShdw>
            </a:effectLst>
          </p:spPr>
          <p:txBody>
            <a:bodyPr wrap="none" lIns="90488" tIns="44450" rIns="90488" bIns="44450" anchor="ctr"/>
            <a:lstStyle/>
            <a:p>
              <a:pPr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96274" name="AutoShape 18">
              <a:extLst>
                <a:ext uri="{FF2B5EF4-FFF2-40B4-BE49-F238E27FC236}">
                  <a16:creationId xmlns:a16="http://schemas.microsoft.com/office/drawing/2014/main" id="{E8458B3F-EBA8-8BF2-5076-ED3D008DB0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7" y="1887"/>
              <a:ext cx="259" cy="313"/>
            </a:xfrm>
            <a:prstGeom prst="rightArrow">
              <a:avLst>
                <a:gd name="adj1" fmla="val 50000"/>
                <a:gd name="adj2" fmla="val 50088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rgbClr val="00517A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3D5C"/>
              </a:outerShdw>
            </a:effectLst>
          </p:spPr>
          <p:txBody>
            <a:bodyPr wrap="none" lIns="90488" tIns="44450" rIns="90488" bIns="44450" anchor="ctr"/>
            <a:lstStyle/>
            <a:p>
              <a:pPr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96275" name="AutoShape 19">
              <a:extLst>
                <a:ext uri="{FF2B5EF4-FFF2-40B4-BE49-F238E27FC236}">
                  <a16:creationId xmlns:a16="http://schemas.microsoft.com/office/drawing/2014/main" id="{94F9C848-945B-8036-C8A6-C97C10DB269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60" y="1894"/>
              <a:ext cx="259" cy="267"/>
            </a:xfrm>
            <a:prstGeom prst="rightArrow">
              <a:avLst>
                <a:gd name="adj1" fmla="val 50000"/>
                <a:gd name="adj2" fmla="val 50060"/>
              </a:avLst>
            </a:prstGeom>
            <a:gradFill rotWithShape="0">
              <a:gsLst>
                <a:gs pos="0">
                  <a:srgbClr val="FF3300"/>
                </a:gs>
                <a:gs pos="100000">
                  <a:srgbClr val="FFCC00"/>
                </a:gs>
              </a:gsLst>
              <a:lin ang="0" scaled="1"/>
            </a:gradFill>
            <a:ln w="9525">
              <a:solidFill>
                <a:srgbClr val="00517A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3D5C"/>
              </a:outerShdw>
            </a:effectLst>
          </p:spPr>
          <p:txBody>
            <a:bodyPr wrap="none" lIns="90488" tIns="44450" rIns="90488" bIns="44450" anchor="ctr"/>
            <a:lstStyle/>
            <a:p>
              <a:pPr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96276" name="AutoShape 20">
              <a:extLst>
                <a:ext uri="{FF2B5EF4-FFF2-40B4-BE49-F238E27FC236}">
                  <a16:creationId xmlns:a16="http://schemas.microsoft.com/office/drawing/2014/main" id="{C0F3DC31-32E1-FA44-76F4-C3F2BB6C9B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9" y="1894"/>
              <a:ext cx="260" cy="267"/>
            </a:xfrm>
            <a:prstGeom prst="rightArrow">
              <a:avLst>
                <a:gd name="adj1" fmla="val 50000"/>
                <a:gd name="adj2" fmla="val 50079"/>
              </a:avLst>
            </a:prstGeom>
            <a:gradFill rotWithShape="0">
              <a:gsLst>
                <a:gs pos="0">
                  <a:srgbClr val="FFCC00"/>
                </a:gs>
                <a:gs pos="100000">
                  <a:srgbClr val="FF3300"/>
                </a:gs>
              </a:gsLst>
              <a:lin ang="0" scaled="1"/>
            </a:gradFill>
            <a:ln w="9525">
              <a:solidFill>
                <a:srgbClr val="00517A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3D5C"/>
              </a:outerShdw>
            </a:effectLst>
          </p:spPr>
          <p:txBody>
            <a:bodyPr wrap="none" lIns="90488" tIns="44450" rIns="90488" bIns="44450" anchor="ctr"/>
            <a:lstStyle/>
            <a:p>
              <a:pPr defTabSz="762000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endParaRPr lang="en-US" alt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FB7955BD-9549-AD2E-B0A2-121C08FC7A27}"/>
              </a:ext>
            </a:extLst>
          </p:cNvPr>
          <p:cNvGrpSpPr>
            <a:grpSpLocks/>
          </p:cNvGrpSpPr>
          <p:nvPr/>
        </p:nvGrpSpPr>
        <p:grpSpPr bwMode="auto">
          <a:xfrm>
            <a:off x="4418014" y="1744663"/>
            <a:ext cx="6059487" cy="4133850"/>
            <a:chOff x="1823" y="1099"/>
            <a:chExt cx="3817" cy="2604"/>
          </a:xfrm>
        </p:grpSpPr>
        <p:grpSp>
          <p:nvGrpSpPr>
            <p:cNvPr id="37895" name="Group 22">
              <a:extLst>
                <a:ext uri="{FF2B5EF4-FFF2-40B4-BE49-F238E27FC236}">
                  <a16:creationId xmlns:a16="http://schemas.microsoft.com/office/drawing/2014/main" id="{2696ED06-D64D-98BF-3A74-AFD846C8F5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2" y="1661"/>
              <a:ext cx="1135" cy="402"/>
              <a:chOff x="4472" y="1661"/>
              <a:chExt cx="1135" cy="402"/>
            </a:xfrm>
          </p:grpSpPr>
          <p:sp>
            <p:nvSpPr>
              <p:cNvPr id="96279" name="Line 23">
                <a:extLst>
                  <a:ext uri="{FF2B5EF4-FFF2-40B4-BE49-F238E27FC236}">
                    <a16:creationId xmlns:a16="http://schemas.microsoft.com/office/drawing/2014/main" id="{3525C691-4BC5-5325-54D3-9F14AEFA7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32022" flipV="1">
                <a:off x="4472" y="1727"/>
                <a:ext cx="508" cy="33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80" name="Rectangle 24">
                <a:extLst>
                  <a:ext uri="{FF2B5EF4-FFF2-40B4-BE49-F238E27FC236}">
                    <a16:creationId xmlns:a16="http://schemas.microsoft.com/office/drawing/2014/main" id="{88940D61-16ED-5232-6B3C-146A67D49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52" y="1661"/>
                <a:ext cx="355" cy="2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IDM</a:t>
                </a:r>
              </a:p>
            </p:txBody>
          </p:sp>
        </p:grpSp>
        <p:grpSp>
          <p:nvGrpSpPr>
            <p:cNvPr id="37896" name="Group 25">
              <a:extLst>
                <a:ext uri="{FF2B5EF4-FFF2-40B4-BE49-F238E27FC236}">
                  <a16:creationId xmlns:a16="http://schemas.microsoft.com/office/drawing/2014/main" id="{06C5F59B-9770-4E6A-1073-AF102AC4C7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3" y="2064"/>
              <a:ext cx="1114" cy="434"/>
              <a:chOff x="4493" y="2064"/>
              <a:chExt cx="1114" cy="434"/>
            </a:xfrm>
          </p:grpSpPr>
          <p:sp>
            <p:nvSpPr>
              <p:cNvPr id="96282" name="Line 26">
                <a:extLst>
                  <a:ext uri="{FF2B5EF4-FFF2-40B4-BE49-F238E27FC236}">
                    <a16:creationId xmlns:a16="http://schemas.microsoft.com/office/drawing/2014/main" id="{07A402E9-2E4E-0735-F43A-8C195D008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2128088" flipV="1">
                <a:off x="4493" y="2064"/>
                <a:ext cx="473" cy="34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83" name="Rectangle 27">
                <a:extLst>
                  <a:ext uri="{FF2B5EF4-FFF2-40B4-BE49-F238E27FC236}">
                    <a16:creationId xmlns:a16="http://schemas.microsoft.com/office/drawing/2014/main" id="{1AD72407-2D41-785C-74E1-51D936A5FF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65" y="2128"/>
                <a:ext cx="842" cy="3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AVC ischémique</a:t>
                </a:r>
              </a:p>
            </p:txBody>
          </p:sp>
        </p:grpSp>
        <p:grpSp>
          <p:nvGrpSpPr>
            <p:cNvPr id="37897" name="Group 28">
              <a:extLst>
                <a:ext uri="{FF2B5EF4-FFF2-40B4-BE49-F238E27FC236}">
                  <a16:creationId xmlns:a16="http://schemas.microsoft.com/office/drawing/2014/main" id="{59485BA1-0C8F-9F15-6C04-AF08F1C214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75" y="2396"/>
              <a:ext cx="1165" cy="768"/>
              <a:chOff x="4475" y="2396"/>
              <a:chExt cx="1165" cy="768"/>
            </a:xfrm>
          </p:grpSpPr>
          <p:sp>
            <p:nvSpPr>
              <p:cNvPr id="96285" name="Line 29">
                <a:extLst>
                  <a:ext uri="{FF2B5EF4-FFF2-40B4-BE49-F238E27FC236}">
                    <a16:creationId xmlns:a16="http://schemas.microsoft.com/office/drawing/2014/main" id="{6FA9ACFF-1B52-D865-1D69-4159DA0E3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32022">
                <a:off x="4475" y="2396"/>
                <a:ext cx="487" cy="39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86" name="Rectangle 30">
                <a:extLst>
                  <a:ext uri="{FF2B5EF4-FFF2-40B4-BE49-F238E27FC236}">
                    <a16:creationId xmlns:a16="http://schemas.microsoft.com/office/drawing/2014/main" id="{14388545-A2D2-C43B-0FBC-D7A6BF136B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39" y="2640"/>
                <a:ext cx="901" cy="52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lIns="90488" tIns="44450" rIns="90488" bIns="4445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Ischémie périphérique</a:t>
                </a:r>
              </a:p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aigue</a:t>
                </a:r>
              </a:p>
            </p:txBody>
          </p:sp>
        </p:grpSp>
        <p:grpSp>
          <p:nvGrpSpPr>
            <p:cNvPr id="37898" name="Group 31">
              <a:extLst>
                <a:ext uri="{FF2B5EF4-FFF2-40B4-BE49-F238E27FC236}">
                  <a16:creationId xmlns:a16="http://schemas.microsoft.com/office/drawing/2014/main" id="{295F7CA6-DA7F-D6BD-C253-C26917FFD4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3" y="2700"/>
              <a:ext cx="1197" cy="938"/>
              <a:chOff x="4443" y="2700"/>
              <a:chExt cx="1197" cy="938"/>
            </a:xfrm>
          </p:grpSpPr>
          <p:sp>
            <p:nvSpPr>
              <p:cNvPr id="96288" name="Line 32">
                <a:extLst>
                  <a:ext uri="{FF2B5EF4-FFF2-40B4-BE49-F238E27FC236}">
                    <a16:creationId xmlns:a16="http://schemas.microsoft.com/office/drawing/2014/main" id="{DDF52119-E2E7-E273-9931-0D44A3B6B7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3" y="2700"/>
                <a:ext cx="586" cy="62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89" name="Rectangle 33">
                <a:extLst>
                  <a:ext uri="{FF2B5EF4-FFF2-40B4-BE49-F238E27FC236}">
                    <a16:creationId xmlns:a16="http://schemas.microsoft.com/office/drawing/2014/main" id="{0AB0F81E-82F3-7E25-36D6-39CB2E734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3268"/>
                <a:ext cx="746" cy="3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GB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Décès</a:t>
                </a:r>
                <a:br>
                  <a:rPr lang="fr-FR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</a:br>
                <a:r>
                  <a:rPr lang="en-GB" altLang="fr-FR" sz="16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vasculaire</a:t>
                </a:r>
              </a:p>
            </p:txBody>
          </p:sp>
        </p:grpSp>
        <p:grpSp>
          <p:nvGrpSpPr>
            <p:cNvPr id="37899" name="Group 34">
              <a:extLst>
                <a:ext uri="{FF2B5EF4-FFF2-40B4-BE49-F238E27FC236}">
                  <a16:creationId xmlns:a16="http://schemas.microsoft.com/office/drawing/2014/main" id="{0E63A243-3794-563D-10CE-CCD82657B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9" y="1099"/>
              <a:ext cx="1168" cy="697"/>
              <a:chOff x="4439" y="1099"/>
              <a:chExt cx="1168" cy="697"/>
            </a:xfrm>
          </p:grpSpPr>
          <p:sp>
            <p:nvSpPr>
              <p:cNvPr id="96291" name="Line 35">
                <a:extLst>
                  <a:ext uri="{FF2B5EF4-FFF2-40B4-BE49-F238E27FC236}">
                    <a16:creationId xmlns:a16="http://schemas.microsoft.com/office/drawing/2014/main" id="{4A2ED19D-5751-56F6-023F-3BB55132EE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39" y="1351"/>
                <a:ext cx="532" cy="4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92" name="Text Box 36">
                <a:extLst>
                  <a:ext uri="{FF2B5EF4-FFF2-40B4-BE49-F238E27FC236}">
                    <a16:creationId xmlns:a16="http://schemas.microsoft.com/office/drawing/2014/main" id="{C83AB57E-C2B8-AC5F-BC46-426A62B972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99" y="1099"/>
                <a:ext cx="608" cy="3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r" defTabSz="76200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fr-FR" altLang="fr-FR" sz="1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Angor</a:t>
                </a:r>
                <a:br>
                  <a:rPr lang="fr-FR" altLang="fr-FR" sz="1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</a:br>
                <a:r>
                  <a:rPr lang="fr-FR" altLang="fr-FR" sz="1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instable</a:t>
                </a:r>
                <a:endParaRPr lang="fr-FR" alt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</a:endParaRPr>
              </a:p>
            </p:txBody>
          </p:sp>
        </p:grpSp>
        <p:grpSp>
          <p:nvGrpSpPr>
            <p:cNvPr id="37900" name="Group 37">
              <a:extLst>
                <a:ext uri="{FF2B5EF4-FFF2-40B4-BE49-F238E27FC236}">
                  <a16:creationId xmlns:a16="http://schemas.microsoft.com/office/drawing/2014/main" id="{FACCAAEC-3318-AC38-C898-0970F6F30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28" y="2740"/>
              <a:ext cx="1413" cy="902"/>
              <a:chOff x="3428" y="2740"/>
              <a:chExt cx="1413" cy="902"/>
            </a:xfrm>
          </p:grpSpPr>
          <p:sp>
            <p:nvSpPr>
              <p:cNvPr id="96294" name="Line 38">
                <a:extLst>
                  <a:ext uri="{FF2B5EF4-FFF2-40B4-BE49-F238E27FC236}">
                    <a16:creationId xmlns:a16="http://schemas.microsoft.com/office/drawing/2014/main" id="{66034960-C40A-B2EB-60FC-F329ED126C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20449">
                <a:off x="3966" y="2740"/>
                <a:ext cx="269" cy="4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95" name="Text Box 39">
                <a:extLst>
                  <a:ext uri="{FF2B5EF4-FFF2-40B4-BE49-F238E27FC236}">
                    <a16:creationId xmlns:a16="http://schemas.microsoft.com/office/drawing/2014/main" id="{83D8A900-0B66-420B-B626-83CFA87B36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8" y="3268"/>
                <a:ext cx="1413" cy="3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>
                <a:spAutoFit/>
              </a:bodyPr>
              <a:lstStyle/>
              <a:p>
                <a:pPr algn="ctr" defTabSz="7620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altLang="fr-FR" sz="16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Autres événements ischémiques aigus</a:t>
                </a:r>
              </a:p>
            </p:txBody>
          </p:sp>
        </p:grpSp>
        <p:grpSp>
          <p:nvGrpSpPr>
            <p:cNvPr id="37901" name="Group 40">
              <a:extLst>
                <a:ext uri="{FF2B5EF4-FFF2-40B4-BE49-F238E27FC236}">
                  <a16:creationId xmlns:a16="http://schemas.microsoft.com/office/drawing/2014/main" id="{C0AEADA3-EA5E-7F25-7F32-6DEB595FC9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3" y="2740"/>
              <a:ext cx="1468" cy="963"/>
              <a:chOff x="1823" y="2740"/>
              <a:chExt cx="1468" cy="963"/>
            </a:xfrm>
          </p:grpSpPr>
          <p:sp>
            <p:nvSpPr>
              <p:cNvPr id="96297" name="Text Box 41">
                <a:extLst>
                  <a:ext uri="{FF2B5EF4-FFF2-40B4-BE49-F238E27FC236}">
                    <a16:creationId xmlns:a16="http://schemas.microsoft.com/office/drawing/2014/main" id="{F29D0942-1D21-57FE-66F4-D98F1238FB7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23" y="3223"/>
                <a:ext cx="1468" cy="48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spAutoFit/>
              </a:bodyPr>
              <a:lstStyle/>
              <a:p>
                <a:pPr algn="ctr" defTabSz="7620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altLang="fr-FR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Manifestations</a:t>
                </a:r>
              </a:p>
              <a:p>
                <a:pPr algn="ctr" defTabSz="762000" eaLnBrk="0" fontAlgn="base" hangingPunct="0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fr-FR" altLang="fr-FR" sz="2400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</a:rPr>
                  <a:t>ischémiques</a:t>
                </a:r>
              </a:p>
            </p:txBody>
          </p:sp>
          <p:sp>
            <p:nvSpPr>
              <p:cNvPr id="96298" name="Line 42">
                <a:extLst>
                  <a:ext uri="{FF2B5EF4-FFF2-40B4-BE49-F238E27FC236}">
                    <a16:creationId xmlns:a16="http://schemas.microsoft.com/office/drawing/2014/main" id="{BEDF626A-B985-7C40-6AF4-F50C5A35E1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20449">
                <a:off x="2746" y="2740"/>
                <a:ext cx="269" cy="4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6299" name="Line 43">
                <a:extLst>
                  <a:ext uri="{FF2B5EF4-FFF2-40B4-BE49-F238E27FC236}">
                    <a16:creationId xmlns:a16="http://schemas.microsoft.com/office/drawing/2014/main" id="{4293AE09-BD91-DEE0-E9C2-1B1E38C32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920449">
                <a:off x="2115" y="2740"/>
                <a:ext cx="269" cy="43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none" w="sm" len="sm"/>
                <a:tailEnd type="stealth" w="med" len="sm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fr-FR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èle par défaut">
  <a:themeElements>
    <a:clrScheme name="">
      <a:dk1>
        <a:srgbClr val="808080"/>
      </a:dk1>
      <a:lt1>
        <a:srgbClr val="FFFFFF"/>
      </a:lt1>
      <a:dk2>
        <a:srgbClr val="0000CC"/>
      </a:dk2>
      <a:lt2>
        <a:srgbClr val="FFFFFF"/>
      </a:lt2>
      <a:accent1>
        <a:srgbClr val="00CC99"/>
      </a:accent1>
      <a:accent2>
        <a:srgbClr val="3333CC"/>
      </a:accent2>
      <a:accent3>
        <a:srgbClr val="AAAAE2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static_liquid">
  <a:themeElements>
    <a:clrScheme name="static_liqui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tic_liqui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atic_liqui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tic_liqui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tic_liqui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tic_liqui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tic_liqui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tic_liqui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tic_liqui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odèle par défaut">
  <a:themeElements>
    <a:clrScheme name="">
      <a:dk1>
        <a:srgbClr val="808080"/>
      </a:dk1>
      <a:lt1>
        <a:srgbClr val="FFFF00"/>
      </a:lt1>
      <a:dk2>
        <a:srgbClr val="000099"/>
      </a:dk2>
      <a:lt2>
        <a:srgbClr val="FF9900"/>
      </a:lt2>
      <a:accent1>
        <a:srgbClr val="00CC99"/>
      </a:accent1>
      <a:accent2>
        <a:srgbClr val="3333CC"/>
      </a:accent2>
      <a:accent3>
        <a:srgbClr val="AAAACA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pex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Personnalisé 1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7528</TotalTime>
  <Words>3329</Words>
  <Application>Microsoft Office PowerPoint</Application>
  <PresentationFormat>Grand écran</PresentationFormat>
  <Paragraphs>536</Paragraphs>
  <Slides>54</Slides>
  <Notes>13</Notes>
  <HiddenSlides>0</HiddenSlides>
  <MMClips>0</MMClips>
  <ScaleCrop>false</ScaleCrop>
  <HeadingPairs>
    <vt:vector size="8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5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54</vt:i4>
      </vt:variant>
    </vt:vector>
  </HeadingPairs>
  <TitlesOfParts>
    <vt:vector size="86" baseType="lpstr">
      <vt:lpstr>ＭＳ Ｐゴシック</vt:lpstr>
      <vt:lpstr>ＭＳ Ｐゴシック</vt:lpstr>
      <vt:lpstr>Arial</vt:lpstr>
      <vt:lpstr>Arial Black</vt:lpstr>
      <vt:lpstr>Arial Narrow</vt:lpstr>
      <vt:lpstr>Calibri</vt:lpstr>
      <vt:lpstr>Calibri Light</vt:lpstr>
      <vt:lpstr>Calibri-Bold</vt:lpstr>
      <vt:lpstr>Calibri-BoldItalic</vt:lpstr>
      <vt:lpstr>Calibri-Italic</vt:lpstr>
      <vt:lpstr>Comic Sans MS</vt:lpstr>
      <vt:lpstr>Constantia</vt:lpstr>
      <vt:lpstr>Garamond</vt:lpstr>
      <vt:lpstr>Helvetica</vt:lpstr>
      <vt:lpstr>Lucida Sans</vt:lpstr>
      <vt:lpstr>Monotype Sorts</vt:lpstr>
      <vt:lpstr>Symbol</vt:lpstr>
      <vt:lpstr>Tahoma</vt:lpstr>
      <vt:lpstr>Times</vt:lpstr>
      <vt:lpstr>Times New Roman</vt:lpstr>
      <vt:lpstr>Wingdings</vt:lpstr>
      <vt:lpstr>Wingdings 2</vt:lpstr>
      <vt:lpstr>Wingdings 3</vt:lpstr>
      <vt:lpstr>Thème Office</vt:lpstr>
      <vt:lpstr>Modèle par défaut</vt:lpstr>
      <vt:lpstr>static_liquid</vt:lpstr>
      <vt:lpstr>1_Modèle par défaut</vt:lpstr>
      <vt:lpstr>Apex</vt:lpstr>
      <vt:lpstr>Graphique</vt:lpstr>
      <vt:lpstr>Microsoft ClipArt Gallery</vt:lpstr>
      <vt:lpstr>Diapositive</vt:lpstr>
      <vt:lpstr>Feuille de calcul</vt:lpstr>
      <vt:lpstr>Prise en charge de l’AOMI par le médecin traitant</vt:lpstr>
      <vt:lpstr>Pourquoi en parler?</vt:lpstr>
      <vt:lpstr>Vrai ou Faux</vt:lpstr>
      <vt:lpstr>Vrai ou Faux</vt:lpstr>
      <vt:lpstr>Qu’est-ce l’AOMI?</vt:lpstr>
      <vt:lpstr>Classification de Fontaine</vt:lpstr>
      <vt:lpstr>Stades de Leriche et Fontaine</vt:lpstr>
      <vt:lpstr>Etiologie des artériopathies oblitérantes des MI</vt:lpstr>
      <vt:lpstr>Présentation PowerPoint</vt:lpstr>
      <vt:lpstr>Facteurs de risque</vt:lpstr>
      <vt:lpstr>Présentation PowerPoint</vt:lpstr>
      <vt:lpstr>Présentation PowerPoint</vt:lpstr>
      <vt:lpstr>Mortalité à 5 ans du patient atteint d’AOMI comparée à celle d’autres pathologies</vt:lpstr>
      <vt:lpstr>Index de Pression à la cheville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AOMI Stade 2= Claudication artérielle</vt:lpstr>
      <vt:lpstr>Bilan</vt:lpstr>
      <vt:lpstr>Présentation PowerPoint</vt:lpstr>
      <vt:lpstr>Traitement médical </vt:lpstr>
      <vt:lpstr>Traitement médical Stop TABAC</vt:lpstr>
      <vt:lpstr> Traitement antiplaquettaire: RECOS ESC 2021 </vt:lpstr>
      <vt:lpstr>Traitement antiplaquettaire: RECOS ESC 2021</vt:lpstr>
      <vt:lpstr>Hypolipémiants</vt:lpstr>
      <vt:lpstr>Antihypertenseurs</vt:lpstr>
      <vt:lpstr>Antihypertenseurs</vt:lpstr>
      <vt:lpstr>Étude HOPE</vt:lpstr>
      <vt:lpstr>Étude HOPE</vt:lpstr>
      <vt:lpstr>Étude OSTERGREN  </vt:lpstr>
      <vt:lpstr>Étude OSTERGREN  </vt:lpstr>
      <vt:lpstr>Contrôle du diabète</vt:lpstr>
      <vt:lpstr>Check list</vt:lpstr>
      <vt:lpstr>Revascularisation endovasculaire</vt:lpstr>
      <vt:lpstr>Prise en charge thérapeutique</vt:lpstr>
      <vt:lpstr>Prise en charge thérapeutique</vt:lpstr>
      <vt:lpstr>Traitement a la sortie</vt:lpstr>
      <vt:lpstr>L’ischémie critique= Stade 3 et 4</vt:lpstr>
      <vt:lpstr>Diagnostic positif</vt:lpstr>
      <vt:lpstr>Prise en charge rapide</vt:lpstr>
      <vt:lpstr>Présentation PowerPoint</vt:lpstr>
      <vt:lpstr>L’Echo-Doppler</vt:lpstr>
      <vt:lpstr>Classification WIFi (Wound, Ischemia, Foot infection)</vt:lpstr>
      <vt:lpstr>Interprétation du score WIFi</vt:lpstr>
      <vt:lpstr>POUR RAPPEL</vt:lpstr>
      <vt:lpstr>LA PRISE EN CHARGE CHIRURGICALE</vt:lpstr>
      <vt:lpstr>DILATATIONS DES ARCADES PLANTAIRES</vt:lpstr>
      <vt:lpstr>Présentation PowerPoint</vt:lpstr>
      <vt:lpstr>Présentation PowerPoint</vt:lpstr>
      <vt:lpstr>Check list</vt:lpstr>
      <vt:lpstr>MERCI DE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Prise en charge de l’AOMI par le médecin traitant</dc:title>
  <dc:creator>Ruben</dc:creator>
  <cp:lastModifiedBy>Réunion</cp:lastModifiedBy>
  <cp:revision>7</cp:revision>
  <dcterms:created xsi:type="dcterms:W3CDTF">2023-08-15T12:09:13Z</dcterms:created>
  <dcterms:modified xsi:type="dcterms:W3CDTF">2023-09-06T19:25:56Z</dcterms:modified>
</cp:coreProperties>
</file>